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94" r:id="rId2"/>
  </p:sldMasterIdLst>
  <p:notesMasterIdLst>
    <p:notesMasterId r:id="rId18"/>
  </p:notesMasterIdLst>
  <p:sldIdLst>
    <p:sldId id="256" r:id="rId3"/>
    <p:sldId id="257" r:id="rId4"/>
    <p:sldId id="258" r:id="rId5"/>
    <p:sldId id="260" r:id="rId6"/>
    <p:sldId id="259" r:id="rId7"/>
    <p:sldId id="261" r:id="rId8"/>
    <p:sldId id="263" r:id="rId9"/>
    <p:sldId id="264" r:id="rId10"/>
    <p:sldId id="265" r:id="rId11"/>
    <p:sldId id="262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FE"/>
    <a:srgbClr val="1DB855"/>
    <a:srgbClr val="1ED661"/>
    <a:srgbClr val="1815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A4770C-E969-46E5-8D17-488DB455858E}" v="90" dt="2024-06-02T13:58:50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97" autoAdjust="0"/>
  </p:normalViewPr>
  <p:slideViewPr>
    <p:cSldViewPr snapToGrid="0">
      <p:cViewPr>
        <p:scale>
          <a:sx n="75" d="100"/>
          <a:sy n="75" d="100"/>
        </p:scale>
        <p:origin x="149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380A63-A33F-43BA-B6BF-97BA046456EC}" type="datetimeFigureOut">
              <a:rPr lang="pt-BR" smtClean="0"/>
              <a:t>02/06/2024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BBF6E-7953-48AD-857C-6AF918AA3F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402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BBF6E-7953-48AD-857C-6AF918AA3FD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7938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BBF6E-7953-48AD-857C-6AF918AA3FD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653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BBF6E-7953-48AD-857C-6AF918AA3FD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957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BBF6E-7953-48AD-857C-6AF918AA3FD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225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117768" y="2408335"/>
            <a:ext cx="11073865" cy="4452296"/>
            <a:chOff x="113" y="1317732"/>
            <a:chExt cx="6397627" cy="2572194"/>
          </a:xfrm>
        </p:grpSpPr>
        <p:sp>
          <p:nvSpPr>
            <p:cNvPr id="10" name="Google Shape;10;p2"/>
            <p:cNvSpPr/>
            <p:nvPr/>
          </p:nvSpPr>
          <p:spPr>
            <a:xfrm rot="-868068">
              <a:off x="1891375" y="1849506"/>
              <a:ext cx="4298823" cy="328452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1" name="Google Shape;11;p2"/>
            <p:cNvSpPr/>
            <p:nvPr/>
          </p:nvSpPr>
          <p:spPr>
            <a:xfrm rot="791356">
              <a:off x="82329" y="2567130"/>
              <a:ext cx="2534968" cy="1015200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14406" y="1862883"/>
              <a:ext cx="634500" cy="634500"/>
            </a:xfrm>
            <a:prstGeom prst="ellipse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" name="Google Shape;13;p2"/>
            <p:cNvSpPr/>
            <p:nvPr/>
          </p:nvSpPr>
          <p:spPr>
            <a:xfrm rot="837">
              <a:off x="2699340" y="2497776"/>
              <a:ext cx="3698400" cy="1391700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195867" y="4873800"/>
            <a:ext cx="7806400" cy="5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195867" y="1568067"/>
            <a:ext cx="9322800" cy="33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Inter"/>
              <a:buNone/>
              <a:defRPr sz="80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16" name="Google Shape;16;p2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7;p2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8;p2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;p2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2"/>
          <p:cNvSpPr txBox="1">
            <a:spLocks noGrp="1"/>
          </p:cNvSpPr>
          <p:nvPr>
            <p:ph type="subTitle" idx="2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3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4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6218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"/>
          <p:cNvSpPr/>
          <p:nvPr/>
        </p:nvSpPr>
        <p:spPr>
          <a:xfrm>
            <a:off x="11515204" y="5178396"/>
            <a:ext cx="676800" cy="1679600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1" name="Google Shape;131;p11"/>
          <p:cNvSpPr/>
          <p:nvPr/>
        </p:nvSpPr>
        <p:spPr>
          <a:xfrm rot="-6069619">
            <a:off x="4505160" y="3178376"/>
            <a:ext cx="2012864" cy="2120493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2" name="Google Shape;132;p11"/>
          <p:cNvSpPr/>
          <p:nvPr/>
        </p:nvSpPr>
        <p:spPr>
          <a:xfrm rot="2077369">
            <a:off x="6507838" y="4079961"/>
            <a:ext cx="5029468" cy="1460948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3" name="Google Shape;133;p11"/>
          <p:cNvSpPr/>
          <p:nvPr/>
        </p:nvSpPr>
        <p:spPr>
          <a:xfrm>
            <a:off x="6364307" y="4802351"/>
            <a:ext cx="2055600" cy="20556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4" name="Google Shape;134;p11"/>
          <p:cNvSpPr txBox="1">
            <a:spLocks noGrp="1"/>
          </p:cNvSpPr>
          <p:nvPr>
            <p:ph type="title" hasCustomPrompt="1"/>
          </p:nvPr>
        </p:nvSpPr>
        <p:spPr>
          <a:xfrm>
            <a:off x="1195867" y="2077967"/>
            <a:ext cx="87888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1pPr>
            <a:lvl2pPr lvl="1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2pPr>
            <a:lvl3pPr lvl="2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3pPr>
            <a:lvl4pPr lvl="3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4pPr>
            <a:lvl5pPr lvl="4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5pPr>
            <a:lvl6pPr lvl="5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6pPr>
            <a:lvl7pPr lvl="6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7pPr>
            <a:lvl8pPr lvl="7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8pPr>
            <a:lvl9pPr lvl="8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9pPr>
          </a:lstStyle>
          <a:p>
            <a:r>
              <a:t>xx%</a:t>
            </a:r>
          </a:p>
        </p:txBody>
      </p:sp>
      <p:sp>
        <p:nvSpPr>
          <p:cNvPr id="135" name="Google Shape;135;p11"/>
          <p:cNvSpPr txBox="1">
            <a:spLocks noGrp="1"/>
          </p:cNvSpPr>
          <p:nvPr>
            <p:ph type="subTitle" idx="1"/>
          </p:nvPr>
        </p:nvSpPr>
        <p:spPr>
          <a:xfrm>
            <a:off x="1195867" y="3969467"/>
            <a:ext cx="8788800" cy="7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36" name="Google Shape;136;p11"/>
          <p:cNvCxnSpPr/>
          <p:nvPr/>
        </p:nvCxnSpPr>
        <p:spPr>
          <a:xfrm>
            <a:off x="1368433" y="3960933"/>
            <a:ext cx="330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1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1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1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1"/>
          <p:cNvSpPr txBox="1">
            <a:spLocks noGrp="1"/>
          </p:cNvSpPr>
          <p:nvPr>
            <p:ph type="subTitle" idx="2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41" name="Google Shape;141;p11"/>
          <p:cNvSpPr txBox="1">
            <a:spLocks noGrp="1"/>
          </p:cNvSpPr>
          <p:nvPr>
            <p:ph type="subTitle" idx="3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42" name="Google Shape;142;p11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11"/>
          <p:cNvSpPr txBox="1">
            <a:spLocks noGrp="1"/>
          </p:cNvSpPr>
          <p:nvPr>
            <p:ph type="subTitle" idx="4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1120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type="blank">
  <p:cSld name="Background 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2"/>
          <p:cNvGrpSpPr/>
          <p:nvPr/>
        </p:nvGrpSpPr>
        <p:grpSpPr>
          <a:xfrm flipH="1">
            <a:off x="-349" y="3082022"/>
            <a:ext cx="6832088" cy="3776177"/>
            <a:chOff x="7827" y="358136"/>
            <a:chExt cx="6389906" cy="3531779"/>
          </a:xfrm>
        </p:grpSpPr>
        <p:sp>
          <p:nvSpPr>
            <p:cNvPr id="146" name="Google Shape;146;p12"/>
            <p:cNvSpPr/>
            <p:nvPr/>
          </p:nvSpPr>
          <p:spPr>
            <a:xfrm rot="-2277378">
              <a:off x="-445974" y="1936916"/>
              <a:ext cx="5246803" cy="328739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7" name="Google Shape;147;p12"/>
            <p:cNvSpPr/>
            <p:nvPr/>
          </p:nvSpPr>
          <p:spPr>
            <a:xfrm>
              <a:off x="3499753" y="980755"/>
              <a:ext cx="1125600" cy="1125600"/>
            </a:xfrm>
            <a:prstGeom prst="ellipse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8" name="Google Shape;148;p12"/>
            <p:cNvSpPr/>
            <p:nvPr/>
          </p:nvSpPr>
          <p:spPr>
            <a:xfrm rot="600382">
              <a:off x="2606855" y="2187359"/>
              <a:ext cx="3698256" cy="1391812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sp>
        <p:nvSpPr>
          <p:cNvPr id="149" name="Google Shape;149;p12"/>
          <p:cNvSpPr/>
          <p:nvPr/>
        </p:nvSpPr>
        <p:spPr>
          <a:xfrm rot="642816" flipH="1">
            <a:off x="10777819" y="5506189"/>
            <a:ext cx="1273804" cy="1244540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0" name="Google Shape;150;p12"/>
          <p:cNvSpPr/>
          <p:nvPr/>
        </p:nvSpPr>
        <p:spPr>
          <a:xfrm flipH="1">
            <a:off x="11383324" y="4744553"/>
            <a:ext cx="818400" cy="8184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151" name="Google Shape;151;p12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2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2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12"/>
          <p:cNvSpPr txBox="1">
            <a:spLocks noGrp="1"/>
          </p:cNvSpPr>
          <p:nvPr>
            <p:ph type="subTitle" idx="1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55" name="Google Shape;155;p12"/>
          <p:cNvSpPr txBox="1">
            <a:spLocks noGrp="1"/>
          </p:cNvSpPr>
          <p:nvPr>
            <p:ph type="subTitle" idx="2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56" name="Google Shape;156;p12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12"/>
          <p:cNvSpPr txBox="1">
            <a:spLocks noGrp="1"/>
          </p:cNvSpPr>
          <p:nvPr>
            <p:ph type="subTitle" idx="3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5491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 txBox="1">
            <a:spLocks noGrp="1"/>
          </p:cNvSpPr>
          <p:nvPr>
            <p:ph type="subTitle" idx="1"/>
          </p:nvPr>
        </p:nvSpPr>
        <p:spPr>
          <a:xfrm>
            <a:off x="6854367" y="2646433"/>
            <a:ext cx="4371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hasCustomPrompt="1"/>
          </p:nvPr>
        </p:nvSpPr>
        <p:spPr>
          <a:xfrm>
            <a:off x="6854367" y="1820075"/>
            <a:ext cx="168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4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2"/>
          </p:nvPr>
        </p:nvSpPr>
        <p:spPr>
          <a:xfrm>
            <a:off x="6861133" y="3090743"/>
            <a:ext cx="3234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3" hasCustomPrompt="1"/>
          </p:nvPr>
        </p:nvSpPr>
        <p:spPr>
          <a:xfrm>
            <a:off x="1205600" y="1820075"/>
            <a:ext cx="168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4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4"/>
          </p:nvPr>
        </p:nvSpPr>
        <p:spPr>
          <a:xfrm>
            <a:off x="1212367" y="3090743"/>
            <a:ext cx="3234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5"/>
          </p:nvPr>
        </p:nvSpPr>
        <p:spPr>
          <a:xfrm>
            <a:off x="1212367" y="941433"/>
            <a:ext cx="880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6"/>
          </p:nvPr>
        </p:nvSpPr>
        <p:spPr>
          <a:xfrm>
            <a:off x="1205600" y="2646433"/>
            <a:ext cx="44244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7"/>
          </p:nvPr>
        </p:nvSpPr>
        <p:spPr>
          <a:xfrm>
            <a:off x="1205600" y="4636700"/>
            <a:ext cx="44244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8" hasCustomPrompt="1"/>
          </p:nvPr>
        </p:nvSpPr>
        <p:spPr>
          <a:xfrm>
            <a:off x="1205600" y="3841375"/>
            <a:ext cx="16800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4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9"/>
          </p:nvPr>
        </p:nvSpPr>
        <p:spPr>
          <a:xfrm>
            <a:off x="1212367" y="5089212"/>
            <a:ext cx="3234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3"/>
          </p:nvPr>
        </p:nvSpPr>
        <p:spPr>
          <a:xfrm>
            <a:off x="6854367" y="4636700"/>
            <a:ext cx="4371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4" hasCustomPrompt="1"/>
          </p:nvPr>
        </p:nvSpPr>
        <p:spPr>
          <a:xfrm>
            <a:off x="6854367" y="3841375"/>
            <a:ext cx="16800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4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15"/>
          </p:nvPr>
        </p:nvSpPr>
        <p:spPr>
          <a:xfrm>
            <a:off x="6861133" y="5089212"/>
            <a:ext cx="3234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72" name="Google Shape;172;p13"/>
          <p:cNvCxnSpPr/>
          <p:nvPr/>
        </p:nvCxnSpPr>
        <p:spPr>
          <a:xfrm>
            <a:off x="1368433" y="2567701"/>
            <a:ext cx="330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13"/>
          <p:cNvCxnSpPr/>
          <p:nvPr/>
        </p:nvCxnSpPr>
        <p:spPr>
          <a:xfrm>
            <a:off x="1368433" y="4560801"/>
            <a:ext cx="330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13"/>
          <p:cNvCxnSpPr/>
          <p:nvPr/>
        </p:nvCxnSpPr>
        <p:spPr>
          <a:xfrm>
            <a:off x="6997733" y="2567701"/>
            <a:ext cx="330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13"/>
          <p:cNvCxnSpPr/>
          <p:nvPr/>
        </p:nvCxnSpPr>
        <p:spPr>
          <a:xfrm>
            <a:off x="6997733" y="4560801"/>
            <a:ext cx="330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13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13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13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13"/>
          <p:cNvSpPr txBox="1">
            <a:spLocks noGrp="1"/>
          </p:cNvSpPr>
          <p:nvPr>
            <p:ph type="subTitle" idx="16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17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81" name="Google Shape;181;p13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13"/>
          <p:cNvSpPr txBox="1">
            <a:spLocks noGrp="1"/>
          </p:cNvSpPr>
          <p:nvPr>
            <p:ph type="subTitle" idx="18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3446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"/>
          <p:cNvSpPr txBox="1">
            <a:spLocks noGrp="1"/>
          </p:cNvSpPr>
          <p:nvPr>
            <p:ph type="title"/>
          </p:nvPr>
        </p:nvSpPr>
        <p:spPr>
          <a:xfrm>
            <a:off x="1195867" y="937067"/>
            <a:ext cx="880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1"/>
          </p:nvPr>
        </p:nvSpPr>
        <p:spPr>
          <a:xfrm>
            <a:off x="1235152" y="4821344"/>
            <a:ext cx="3040800" cy="11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subTitle" idx="2"/>
          </p:nvPr>
        </p:nvSpPr>
        <p:spPr>
          <a:xfrm>
            <a:off x="8064433" y="4320567"/>
            <a:ext cx="3040800" cy="65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3"/>
          </p:nvPr>
        </p:nvSpPr>
        <p:spPr>
          <a:xfrm>
            <a:off x="4649789" y="3396020"/>
            <a:ext cx="3040800" cy="11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4"/>
          </p:nvPr>
        </p:nvSpPr>
        <p:spPr>
          <a:xfrm>
            <a:off x="8064427" y="4796492"/>
            <a:ext cx="3040800" cy="11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89" name="Google Shape;189;p14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4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14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" name="Google Shape;192;p14"/>
          <p:cNvSpPr txBox="1">
            <a:spLocks noGrp="1"/>
          </p:cNvSpPr>
          <p:nvPr>
            <p:ph type="subTitle" idx="5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93" name="Google Shape;193;p14"/>
          <p:cNvSpPr txBox="1">
            <a:spLocks noGrp="1"/>
          </p:cNvSpPr>
          <p:nvPr>
            <p:ph type="subTitle" idx="6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94" name="Google Shape;194;p14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14"/>
          <p:cNvSpPr txBox="1">
            <a:spLocks noGrp="1"/>
          </p:cNvSpPr>
          <p:nvPr>
            <p:ph type="subTitle" idx="7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96" name="Google Shape;196;p14"/>
          <p:cNvSpPr txBox="1">
            <a:spLocks noGrp="1"/>
          </p:cNvSpPr>
          <p:nvPr>
            <p:ph type="subTitle" idx="8"/>
          </p:nvPr>
        </p:nvSpPr>
        <p:spPr>
          <a:xfrm>
            <a:off x="4649811" y="2925879"/>
            <a:ext cx="3040800" cy="65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97" name="Google Shape;197;p14"/>
          <p:cNvSpPr txBox="1">
            <a:spLocks noGrp="1"/>
          </p:cNvSpPr>
          <p:nvPr>
            <p:ph type="subTitle" idx="9"/>
          </p:nvPr>
        </p:nvSpPr>
        <p:spPr>
          <a:xfrm>
            <a:off x="1235300" y="4359467"/>
            <a:ext cx="3040800" cy="65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0367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>
            <a:spLocks noGrp="1"/>
          </p:cNvSpPr>
          <p:nvPr>
            <p:ph type="title"/>
          </p:nvPr>
        </p:nvSpPr>
        <p:spPr>
          <a:xfrm>
            <a:off x="1195867" y="917600"/>
            <a:ext cx="879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1"/>
          </p:nvPr>
        </p:nvSpPr>
        <p:spPr>
          <a:xfrm>
            <a:off x="1208900" y="2928633"/>
            <a:ext cx="3039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subTitle" idx="2"/>
          </p:nvPr>
        </p:nvSpPr>
        <p:spPr>
          <a:xfrm>
            <a:off x="4700667" y="2928633"/>
            <a:ext cx="3039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subTitle" idx="3"/>
          </p:nvPr>
        </p:nvSpPr>
        <p:spPr>
          <a:xfrm>
            <a:off x="8192400" y="2928633"/>
            <a:ext cx="3039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subTitle" idx="4"/>
          </p:nvPr>
        </p:nvSpPr>
        <p:spPr>
          <a:xfrm>
            <a:off x="1208900" y="5120936"/>
            <a:ext cx="3039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5"/>
          </p:nvPr>
        </p:nvSpPr>
        <p:spPr>
          <a:xfrm>
            <a:off x="4700667" y="5134800"/>
            <a:ext cx="3039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subTitle" idx="6"/>
          </p:nvPr>
        </p:nvSpPr>
        <p:spPr>
          <a:xfrm>
            <a:off x="8192400" y="5134800"/>
            <a:ext cx="3039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7"/>
          </p:nvPr>
        </p:nvSpPr>
        <p:spPr>
          <a:xfrm>
            <a:off x="1202667" y="2466772"/>
            <a:ext cx="3039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7" name="Google Shape;207;p15"/>
          <p:cNvSpPr txBox="1">
            <a:spLocks noGrp="1"/>
          </p:cNvSpPr>
          <p:nvPr>
            <p:ph type="subTitle" idx="8"/>
          </p:nvPr>
        </p:nvSpPr>
        <p:spPr>
          <a:xfrm>
            <a:off x="4700651" y="2466772"/>
            <a:ext cx="3039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subTitle" idx="9"/>
          </p:nvPr>
        </p:nvSpPr>
        <p:spPr>
          <a:xfrm>
            <a:off x="8198768" y="2466772"/>
            <a:ext cx="3039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subTitle" idx="13"/>
          </p:nvPr>
        </p:nvSpPr>
        <p:spPr>
          <a:xfrm>
            <a:off x="1202533" y="4688799"/>
            <a:ext cx="3039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10" name="Google Shape;210;p15"/>
          <p:cNvSpPr txBox="1">
            <a:spLocks noGrp="1"/>
          </p:cNvSpPr>
          <p:nvPr>
            <p:ph type="subTitle" idx="14"/>
          </p:nvPr>
        </p:nvSpPr>
        <p:spPr>
          <a:xfrm>
            <a:off x="4700651" y="4688799"/>
            <a:ext cx="3039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11" name="Google Shape;211;p15"/>
          <p:cNvSpPr txBox="1">
            <a:spLocks noGrp="1"/>
          </p:cNvSpPr>
          <p:nvPr>
            <p:ph type="subTitle" idx="15"/>
          </p:nvPr>
        </p:nvSpPr>
        <p:spPr>
          <a:xfrm>
            <a:off x="8198768" y="4688799"/>
            <a:ext cx="3039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212" name="Google Shape;212;p15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15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15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15"/>
          <p:cNvSpPr txBox="1">
            <a:spLocks noGrp="1"/>
          </p:cNvSpPr>
          <p:nvPr>
            <p:ph type="subTitle" idx="16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16" name="Google Shape;216;p15"/>
          <p:cNvSpPr txBox="1">
            <a:spLocks noGrp="1"/>
          </p:cNvSpPr>
          <p:nvPr>
            <p:ph type="subTitle" idx="17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217" name="Google Shape;217;p15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15"/>
          <p:cNvSpPr txBox="1">
            <a:spLocks noGrp="1"/>
          </p:cNvSpPr>
          <p:nvPr>
            <p:ph type="subTitle" idx="18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2960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/>
          <p:nvPr/>
        </p:nvSpPr>
        <p:spPr>
          <a:xfrm>
            <a:off x="2451164" y="2907033"/>
            <a:ext cx="1814400" cy="18144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1" name="Google Shape;221;p16"/>
          <p:cNvSpPr/>
          <p:nvPr/>
        </p:nvSpPr>
        <p:spPr>
          <a:xfrm>
            <a:off x="6170103" y="5405696"/>
            <a:ext cx="1451200" cy="14512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2" name="Google Shape;222;p16"/>
          <p:cNvSpPr/>
          <p:nvPr/>
        </p:nvSpPr>
        <p:spPr>
          <a:xfrm rot="899892">
            <a:off x="3988535" y="3548067"/>
            <a:ext cx="2409688" cy="3048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3" name="Google Shape;223;p16"/>
          <p:cNvSpPr txBox="1">
            <a:spLocks noGrp="1"/>
          </p:cNvSpPr>
          <p:nvPr>
            <p:ph type="title" hasCustomPrompt="1"/>
          </p:nvPr>
        </p:nvSpPr>
        <p:spPr>
          <a:xfrm>
            <a:off x="1196700" y="2752000"/>
            <a:ext cx="4248000" cy="10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224" name="Google Shape;224;p16"/>
          <p:cNvSpPr txBox="1">
            <a:spLocks noGrp="1"/>
          </p:cNvSpPr>
          <p:nvPr>
            <p:ph type="subTitle" idx="1"/>
          </p:nvPr>
        </p:nvSpPr>
        <p:spPr>
          <a:xfrm>
            <a:off x="1196700" y="3871684"/>
            <a:ext cx="3003200" cy="7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225" name="Google Shape;225;p16"/>
          <p:cNvCxnSpPr/>
          <p:nvPr/>
        </p:nvCxnSpPr>
        <p:spPr>
          <a:xfrm>
            <a:off x="1368433" y="3757733"/>
            <a:ext cx="330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16"/>
          <p:cNvSpPr txBox="1">
            <a:spLocks noGrp="1"/>
          </p:cNvSpPr>
          <p:nvPr>
            <p:ph type="title" idx="2" hasCustomPrompt="1"/>
          </p:nvPr>
        </p:nvSpPr>
        <p:spPr>
          <a:xfrm>
            <a:off x="5591267" y="2752000"/>
            <a:ext cx="4248000" cy="10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227" name="Google Shape;227;p16"/>
          <p:cNvSpPr txBox="1">
            <a:spLocks noGrp="1"/>
          </p:cNvSpPr>
          <p:nvPr>
            <p:ph type="subTitle" idx="3"/>
          </p:nvPr>
        </p:nvSpPr>
        <p:spPr>
          <a:xfrm>
            <a:off x="5591267" y="3871684"/>
            <a:ext cx="3003200" cy="7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228" name="Google Shape;228;p16"/>
          <p:cNvCxnSpPr/>
          <p:nvPr/>
        </p:nvCxnSpPr>
        <p:spPr>
          <a:xfrm>
            <a:off x="5763000" y="3757733"/>
            <a:ext cx="330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16"/>
          <p:cNvSpPr/>
          <p:nvPr/>
        </p:nvSpPr>
        <p:spPr>
          <a:xfrm rot="-1800484">
            <a:off x="1463372" y="5198625"/>
            <a:ext cx="2225057" cy="11877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230" name="Google Shape;230;p16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16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16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6"/>
          <p:cNvSpPr txBox="1">
            <a:spLocks noGrp="1"/>
          </p:cNvSpPr>
          <p:nvPr>
            <p:ph type="subTitle" idx="4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4" name="Google Shape;234;p16"/>
          <p:cNvSpPr txBox="1">
            <a:spLocks noGrp="1"/>
          </p:cNvSpPr>
          <p:nvPr>
            <p:ph type="subTitle" idx="5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235" name="Google Shape;235;p16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16"/>
          <p:cNvSpPr txBox="1">
            <a:spLocks noGrp="1"/>
          </p:cNvSpPr>
          <p:nvPr>
            <p:ph type="subTitle" idx="6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59306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>
            <a:spLocks noGrp="1"/>
          </p:cNvSpPr>
          <p:nvPr>
            <p:ph type="ctrTitle"/>
          </p:nvPr>
        </p:nvSpPr>
        <p:spPr>
          <a:xfrm>
            <a:off x="1214400" y="755684"/>
            <a:ext cx="7735200" cy="1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39" name="Google Shape;239;p17"/>
          <p:cNvSpPr txBox="1">
            <a:spLocks noGrp="1"/>
          </p:cNvSpPr>
          <p:nvPr>
            <p:ph type="subTitle" idx="1"/>
          </p:nvPr>
        </p:nvSpPr>
        <p:spPr>
          <a:xfrm>
            <a:off x="1205600" y="2459097"/>
            <a:ext cx="7753200" cy="1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0" name="Google Shape;240;p17"/>
          <p:cNvSpPr/>
          <p:nvPr/>
        </p:nvSpPr>
        <p:spPr>
          <a:xfrm rot="385408" flipH="1">
            <a:off x="8153418" y="5471070"/>
            <a:ext cx="2978297" cy="12144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1" name="Google Shape;241;p17"/>
          <p:cNvSpPr/>
          <p:nvPr/>
        </p:nvSpPr>
        <p:spPr>
          <a:xfrm rot="-818715" flipH="1">
            <a:off x="11161721" y="4241069"/>
            <a:ext cx="739265" cy="25558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2" name="Google Shape;242;p17"/>
          <p:cNvSpPr/>
          <p:nvPr/>
        </p:nvSpPr>
        <p:spPr>
          <a:xfrm flipH="1">
            <a:off x="8854661" y="3470933"/>
            <a:ext cx="2016000" cy="201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3" name="Google Shape;243;p17"/>
          <p:cNvSpPr txBox="1"/>
          <p:nvPr/>
        </p:nvSpPr>
        <p:spPr>
          <a:xfrm>
            <a:off x="1214400" y="4805067"/>
            <a:ext cx="6320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CREDITS: This presentation template was created by </a:t>
            </a:r>
            <a:r>
              <a:rPr lang="en" sz="1600">
                <a:solidFill>
                  <a:schemeClr val="dk1"/>
                </a:solidFill>
                <a:uFill>
                  <a:noFill/>
                </a:uFill>
                <a:latin typeface="Rubik Medium"/>
                <a:ea typeface="Rubik Medium"/>
                <a:cs typeface="Rubik Medium"/>
                <a:sym typeface="Rubik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, including icons by </a:t>
            </a:r>
            <a:r>
              <a:rPr lang="en" sz="1600">
                <a:solidFill>
                  <a:schemeClr val="dk1"/>
                </a:solidFill>
                <a:uFill>
                  <a:noFill/>
                </a:uFill>
                <a:latin typeface="Rubik Medium"/>
                <a:ea typeface="Rubik Medium"/>
                <a:cs typeface="Rubik Medium"/>
                <a:sym typeface="Rubik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 and infographics &amp; images by </a:t>
            </a:r>
            <a:r>
              <a:rPr lang="en" sz="1600">
                <a:solidFill>
                  <a:schemeClr val="dk1"/>
                </a:solidFill>
                <a:uFill>
                  <a:noFill/>
                </a:uFill>
                <a:latin typeface="Rubik Medium"/>
                <a:ea typeface="Rubik Medium"/>
                <a:cs typeface="Rubik Medium"/>
                <a:sym typeface="Rubik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dirty="0">
              <a:solidFill>
                <a:schemeClr val="dk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cxnSp>
        <p:nvCxnSpPr>
          <p:cNvPr id="244" name="Google Shape;244;p17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17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17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17"/>
          <p:cNvSpPr txBox="1">
            <a:spLocks noGrp="1"/>
          </p:cNvSpPr>
          <p:nvPr>
            <p:ph type="subTitle" idx="2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8" name="Google Shape;248;p17"/>
          <p:cNvSpPr txBox="1">
            <a:spLocks noGrp="1"/>
          </p:cNvSpPr>
          <p:nvPr>
            <p:ph type="subTitle" idx="3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249" name="Google Shape;249;p17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17"/>
          <p:cNvSpPr txBox="1">
            <a:spLocks noGrp="1"/>
          </p:cNvSpPr>
          <p:nvPr>
            <p:ph type="subTitle" idx="4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698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18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18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18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18"/>
          <p:cNvSpPr txBox="1">
            <a:spLocks noGrp="1"/>
          </p:cNvSpPr>
          <p:nvPr>
            <p:ph type="subTitle" idx="1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56" name="Google Shape;256;p18"/>
          <p:cNvSpPr txBox="1">
            <a:spLocks noGrp="1"/>
          </p:cNvSpPr>
          <p:nvPr>
            <p:ph type="subTitle" idx="2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257" name="Google Shape;257;p18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18"/>
          <p:cNvSpPr txBox="1">
            <a:spLocks noGrp="1"/>
          </p:cNvSpPr>
          <p:nvPr>
            <p:ph type="subTitle" idx="3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5614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Sunday, June 2,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482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Sunday, June 2,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02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21532" y="4465999"/>
            <a:ext cx="4940579" cy="2404800"/>
            <a:chOff x="60051" y="1923574"/>
            <a:chExt cx="3705434" cy="1803600"/>
          </a:xfrm>
        </p:grpSpPr>
        <p:sp>
          <p:nvSpPr>
            <p:cNvPr id="25" name="Google Shape;25;p3"/>
            <p:cNvSpPr/>
            <p:nvPr/>
          </p:nvSpPr>
          <p:spPr>
            <a:xfrm>
              <a:off x="1731441" y="2872798"/>
              <a:ext cx="838800" cy="838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26" name="Google Shape;26;p3"/>
            <p:cNvSpPr/>
            <p:nvPr/>
          </p:nvSpPr>
          <p:spPr>
            <a:xfrm rot="3907632">
              <a:off x="1470017" y="1136782"/>
              <a:ext cx="417969" cy="337718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 dirty="0"/>
            </a:p>
          </p:txBody>
        </p:sp>
        <p:sp>
          <p:nvSpPr>
            <p:cNvPr id="27" name="Google Shape;27;p3"/>
            <p:cNvSpPr/>
            <p:nvPr/>
          </p:nvSpPr>
          <p:spPr>
            <a:xfrm rot="-399781">
              <a:off x="2548673" y="2591647"/>
              <a:ext cx="1158324" cy="106245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 dirty="0"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1205600" y="2437133"/>
            <a:ext cx="6354000" cy="1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nter SemiBold"/>
              <a:buNone/>
              <a:defRPr sz="8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1205600" y="1513033"/>
            <a:ext cx="1662000" cy="8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1205600" y="3634767"/>
            <a:ext cx="6354000" cy="66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31" name="Google Shape;31;p3"/>
          <p:cNvCxnSpPr/>
          <p:nvPr/>
        </p:nvCxnSpPr>
        <p:spPr>
          <a:xfrm>
            <a:off x="1368433" y="2436933"/>
            <a:ext cx="330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3"/>
          <p:cNvSpPr/>
          <p:nvPr/>
        </p:nvSpPr>
        <p:spPr>
          <a:xfrm rot="1982020">
            <a:off x="10616936" y="5980633"/>
            <a:ext cx="1568795" cy="4890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/>
          </a:p>
        </p:txBody>
      </p:sp>
      <p:sp>
        <p:nvSpPr>
          <p:cNvPr id="33" name="Google Shape;33;p3"/>
          <p:cNvSpPr/>
          <p:nvPr/>
        </p:nvSpPr>
        <p:spPr>
          <a:xfrm>
            <a:off x="10778467" y="6329333"/>
            <a:ext cx="528800" cy="528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34" name="Google Shape;34;p3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3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3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3"/>
          <p:cNvSpPr txBox="1">
            <a:spLocks noGrp="1"/>
          </p:cNvSpPr>
          <p:nvPr>
            <p:ph type="subTitle" idx="3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4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39" name="Google Shape;39;p3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3"/>
          <p:cNvSpPr txBox="1">
            <a:spLocks noGrp="1"/>
          </p:cNvSpPr>
          <p:nvPr>
            <p:ph type="subTitle" idx="5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55023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2545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5999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 rot="429" flipH="1">
            <a:off x="6870646" y="489093"/>
            <a:ext cx="5788213" cy="7089976"/>
            <a:chOff x="5686999" y="2151350"/>
            <a:chExt cx="2708992" cy="3317827"/>
          </a:xfrm>
        </p:grpSpPr>
        <p:sp>
          <p:nvSpPr>
            <p:cNvPr id="43" name="Google Shape;43;p4"/>
            <p:cNvSpPr/>
            <p:nvPr/>
          </p:nvSpPr>
          <p:spPr>
            <a:xfrm rot="1607491">
              <a:off x="6195557" y="2300169"/>
              <a:ext cx="916482" cy="1080562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 dirty="0"/>
            </a:p>
          </p:txBody>
        </p:sp>
        <p:sp>
          <p:nvSpPr>
            <p:cNvPr id="44" name="Google Shape;44;p4"/>
            <p:cNvSpPr/>
            <p:nvPr/>
          </p:nvSpPr>
          <p:spPr>
            <a:xfrm rot="-1044315">
              <a:off x="7554893" y="2655575"/>
              <a:ext cx="480396" cy="2473268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 dirty="0"/>
            </a:p>
          </p:txBody>
        </p:sp>
        <p:sp>
          <p:nvSpPr>
            <p:cNvPr id="45" name="Google Shape;45;p4"/>
            <p:cNvSpPr/>
            <p:nvPr/>
          </p:nvSpPr>
          <p:spPr>
            <a:xfrm rot="-7558715">
              <a:off x="6010630" y="3514009"/>
              <a:ext cx="1631537" cy="1631537"/>
            </a:xfrm>
            <a:prstGeom prst="ellipse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1195867" y="2726967"/>
            <a:ext cx="9129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1196000" y="3365433"/>
            <a:ext cx="4900000" cy="10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●"/>
              <a:defRPr sz="1867">
                <a:solidFill>
                  <a:srgbClr val="191919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○"/>
              <a:defRPr>
                <a:solidFill>
                  <a:srgbClr val="191919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■"/>
              <a:defRPr>
                <a:solidFill>
                  <a:srgbClr val="191919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●"/>
              <a:defRPr>
                <a:solidFill>
                  <a:srgbClr val="191919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○"/>
              <a:defRPr>
                <a:solidFill>
                  <a:srgbClr val="191919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191919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●"/>
              <a:defRPr>
                <a:solidFill>
                  <a:srgbClr val="191919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○"/>
              <a:defRPr>
                <a:solidFill>
                  <a:srgbClr val="191919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■"/>
              <a:defRPr>
                <a:solidFill>
                  <a:srgbClr val="191919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48" name="Google Shape;48;p4"/>
          <p:cNvCxnSpPr/>
          <p:nvPr/>
        </p:nvCxnSpPr>
        <p:spPr>
          <a:xfrm>
            <a:off x="1368433" y="2538533"/>
            <a:ext cx="330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9;p4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4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4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52;p4"/>
          <p:cNvSpPr txBox="1">
            <a:spLocks noGrp="1"/>
          </p:cNvSpPr>
          <p:nvPr>
            <p:ph type="subTitle" idx="2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subTitle" idx="3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54" name="Google Shape;54;p4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4"/>
          <p:cNvSpPr txBox="1">
            <a:spLocks noGrp="1"/>
          </p:cNvSpPr>
          <p:nvPr>
            <p:ph type="subTitle" idx="4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55722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1195867" y="937067"/>
            <a:ext cx="880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1195867" y="3656133"/>
            <a:ext cx="3954800" cy="6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2"/>
          </p:nvPr>
        </p:nvSpPr>
        <p:spPr>
          <a:xfrm>
            <a:off x="6979939" y="3656133"/>
            <a:ext cx="3954800" cy="6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3"/>
          </p:nvPr>
        </p:nvSpPr>
        <p:spPr>
          <a:xfrm>
            <a:off x="1195867" y="4182728"/>
            <a:ext cx="4258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4"/>
          </p:nvPr>
        </p:nvSpPr>
        <p:spPr>
          <a:xfrm>
            <a:off x="6979933" y="4182728"/>
            <a:ext cx="4258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62" name="Google Shape;62;p5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5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5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5"/>
          <p:cNvSpPr txBox="1">
            <a:spLocks noGrp="1"/>
          </p:cNvSpPr>
          <p:nvPr>
            <p:ph type="subTitle" idx="5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6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67" name="Google Shape;67;p5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68;p5"/>
          <p:cNvSpPr txBox="1">
            <a:spLocks noGrp="1"/>
          </p:cNvSpPr>
          <p:nvPr>
            <p:ph type="subTitle" idx="7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58752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>
            <a:spLocks noGrp="1"/>
          </p:cNvSpPr>
          <p:nvPr>
            <p:ph type="title"/>
          </p:nvPr>
        </p:nvSpPr>
        <p:spPr>
          <a:xfrm>
            <a:off x="1195867" y="898167"/>
            <a:ext cx="879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71" name="Google Shape;71;p6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6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6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6"/>
          <p:cNvSpPr txBox="1">
            <a:spLocks noGrp="1"/>
          </p:cNvSpPr>
          <p:nvPr>
            <p:ph type="subTitle" idx="1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2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76" name="Google Shape;76;p6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6"/>
          <p:cNvSpPr txBox="1">
            <a:spLocks noGrp="1"/>
          </p:cNvSpPr>
          <p:nvPr>
            <p:ph type="subTitle" idx="3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8759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/>
          <p:nvPr/>
        </p:nvSpPr>
        <p:spPr>
          <a:xfrm rot="1273303">
            <a:off x="9771324" y="3083683"/>
            <a:ext cx="2143777" cy="2150201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/>
          </a:p>
        </p:txBody>
      </p:sp>
      <p:sp>
        <p:nvSpPr>
          <p:cNvPr id="80" name="Google Shape;80;p7"/>
          <p:cNvSpPr/>
          <p:nvPr/>
        </p:nvSpPr>
        <p:spPr>
          <a:xfrm rot="8642233">
            <a:off x="11258054" y="2359548"/>
            <a:ext cx="965161" cy="965161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1" name="Google Shape;81;p7"/>
          <p:cNvSpPr/>
          <p:nvPr/>
        </p:nvSpPr>
        <p:spPr>
          <a:xfrm rot="-5904497">
            <a:off x="10006553" y="4462180"/>
            <a:ext cx="943744" cy="3368041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/>
          </a:p>
        </p:txBody>
      </p:sp>
      <p:sp>
        <p:nvSpPr>
          <p:cNvPr id="82" name="Google Shape;82;p7"/>
          <p:cNvSpPr txBox="1">
            <a:spLocks noGrp="1"/>
          </p:cNvSpPr>
          <p:nvPr>
            <p:ph type="body" idx="1"/>
          </p:nvPr>
        </p:nvSpPr>
        <p:spPr>
          <a:xfrm>
            <a:off x="1200167" y="2044633"/>
            <a:ext cx="4391600" cy="33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 Light"/>
              <a:buChar char="●"/>
              <a:defRPr sz="1867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○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■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●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○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■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●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○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■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3" name="Google Shape;83;p7"/>
          <p:cNvSpPr txBox="1">
            <a:spLocks noGrp="1"/>
          </p:cNvSpPr>
          <p:nvPr>
            <p:ph type="title"/>
          </p:nvPr>
        </p:nvSpPr>
        <p:spPr>
          <a:xfrm>
            <a:off x="1200167" y="1304567"/>
            <a:ext cx="8802800" cy="7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84" name="Google Shape;84;p7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7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7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7"/>
          <p:cNvSpPr txBox="1">
            <a:spLocks noGrp="1"/>
          </p:cNvSpPr>
          <p:nvPr>
            <p:ph type="subTitle" idx="2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3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89" name="Google Shape;89;p7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7"/>
          <p:cNvSpPr txBox="1">
            <a:spLocks noGrp="1"/>
          </p:cNvSpPr>
          <p:nvPr>
            <p:ph type="subTitle" idx="4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61151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/>
          <p:nvPr/>
        </p:nvSpPr>
        <p:spPr>
          <a:xfrm rot="-385396">
            <a:off x="3923366" y="4148593"/>
            <a:ext cx="7676589" cy="22868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3" name="Google Shape;93;p8"/>
          <p:cNvSpPr/>
          <p:nvPr/>
        </p:nvSpPr>
        <p:spPr>
          <a:xfrm rot="819764">
            <a:off x="1153707" y="1789020"/>
            <a:ext cx="2738285" cy="48134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4" name="Google Shape;94;p8"/>
          <p:cNvSpPr/>
          <p:nvPr/>
        </p:nvSpPr>
        <p:spPr>
          <a:xfrm>
            <a:off x="4421533" y="497599"/>
            <a:ext cx="3796800" cy="3796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960000" y="2803433"/>
            <a:ext cx="10265600" cy="1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Inter Medium"/>
              <a:buNone/>
              <a:defRPr sz="8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96" name="Google Shape;96;p8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8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8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8"/>
          <p:cNvSpPr txBox="1">
            <a:spLocks noGrp="1"/>
          </p:cNvSpPr>
          <p:nvPr>
            <p:ph type="subTitle" idx="1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2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01" name="Google Shape;101;p8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02;p8"/>
          <p:cNvSpPr txBox="1">
            <a:spLocks noGrp="1"/>
          </p:cNvSpPr>
          <p:nvPr>
            <p:ph type="subTitle" idx="3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2950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/>
          <p:cNvSpPr/>
          <p:nvPr/>
        </p:nvSpPr>
        <p:spPr>
          <a:xfrm>
            <a:off x="10187200" y="3801600"/>
            <a:ext cx="2006400" cy="2006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5" name="Google Shape;105;p9"/>
          <p:cNvSpPr txBox="1">
            <a:spLocks noGrp="1"/>
          </p:cNvSpPr>
          <p:nvPr>
            <p:ph type="title"/>
          </p:nvPr>
        </p:nvSpPr>
        <p:spPr>
          <a:xfrm>
            <a:off x="1195867" y="2473833"/>
            <a:ext cx="7926400" cy="9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subTitle" idx="1"/>
          </p:nvPr>
        </p:nvSpPr>
        <p:spPr>
          <a:xfrm>
            <a:off x="1195867" y="3452300"/>
            <a:ext cx="7926400" cy="18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07" name="Google Shape;107;p9"/>
          <p:cNvCxnSpPr/>
          <p:nvPr/>
        </p:nvCxnSpPr>
        <p:spPr>
          <a:xfrm>
            <a:off x="1368433" y="2475823"/>
            <a:ext cx="330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9"/>
          <p:cNvSpPr/>
          <p:nvPr/>
        </p:nvSpPr>
        <p:spPr>
          <a:xfrm rot="-585979">
            <a:off x="8533987" y="5966469"/>
            <a:ext cx="3631428" cy="59006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9" name="Google Shape;109;p9"/>
          <p:cNvSpPr/>
          <p:nvPr/>
        </p:nvSpPr>
        <p:spPr>
          <a:xfrm rot="2160948">
            <a:off x="10597516" y="2182521"/>
            <a:ext cx="1309505" cy="138285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110" name="Google Shape;110;p9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9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9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9"/>
          <p:cNvSpPr txBox="1">
            <a:spLocks noGrp="1"/>
          </p:cNvSpPr>
          <p:nvPr>
            <p:ph type="subTitle" idx="2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3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15" name="Google Shape;115;p9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9"/>
          <p:cNvSpPr txBox="1">
            <a:spLocks noGrp="1"/>
          </p:cNvSpPr>
          <p:nvPr>
            <p:ph type="subTitle" idx="4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7433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/>
          <p:nvPr/>
        </p:nvSpPr>
        <p:spPr>
          <a:xfrm>
            <a:off x="0" y="0"/>
            <a:ext cx="12195200" cy="49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9" name="Google Shape;119;p10"/>
          <p:cNvSpPr/>
          <p:nvPr/>
        </p:nvSpPr>
        <p:spPr>
          <a:xfrm>
            <a:off x="838567" y="1882200"/>
            <a:ext cx="3195200" cy="31952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0" name="Google Shape;120;p10"/>
          <p:cNvSpPr/>
          <p:nvPr/>
        </p:nvSpPr>
        <p:spPr>
          <a:xfrm>
            <a:off x="11049367" y="1882200"/>
            <a:ext cx="3195200" cy="31952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1" name="Google Shape;121;p10"/>
          <p:cNvSpPr txBox="1">
            <a:spLocks noGrp="1"/>
          </p:cNvSpPr>
          <p:nvPr>
            <p:ph type="title"/>
          </p:nvPr>
        </p:nvSpPr>
        <p:spPr>
          <a:xfrm>
            <a:off x="1205600" y="2709400"/>
            <a:ext cx="5416800" cy="1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Font typeface="Inter Medium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122" name="Google Shape;122;p10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0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0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0"/>
          <p:cNvSpPr txBox="1">
            <a:spLocks noGrp="1"/>
          </p:cNvSpPr>
          <p:nvPr>
            <p:ph type="subTitle" idx="1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26" name="Google Shape;126;p10"/>
          <p:cNvSpPr txBox="1">
            <a:spLocks noGrp="1"/>
          </p:cNvSpPr>
          <p:nvPr>
            <p:ph type="subTitle" idx="2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27" name="Google Shape;127;p10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" name="Google Shape;128;p10"/>
          <p:cNvSpPr txBox="1">
            <a:spLocks noGrp="1"/>
          </p:cNvSpPr>
          <p:nvPr>
            <p:ph type="subTitle" idx="3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8674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8151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98100" y="593367"/>
            <a:ext cx="10578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98000" y="1536633"/>
            <a:ext cx="10578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69383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81512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61" name="Google Shape;261;p19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94929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learn.org/stable/modules/generated/sklearn.ensemble.RandomForestClassifier.html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kaggle.com/datasets/julianoorlandi/spotify-top-songs-and-audio-features" TargetMode="External"/><Relationship Id="rId5" Type="http://schemas.openxmlformats.org/officeDocument/2006/relationships/hyperlink" Target="https://towardsdatascience.com/is-my-spotify-music-boring-an-analysis-involving-music-data-and-machine-learning-47550ae931de" TargetMode="External"/><Relationship Id="rId4" Type="http://schemas.openxmlformats.org/officeDocument/2006/relationships/hyperlink" Target="https://www.geeksforgeeks.org/random-forest-algorithm-in-machine-learnin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julianoorlandi/spotify-top-songs-and-audio-featur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JulianoOrlandi/Spotify_Top_Songs_and_Audio_Featur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397B5-4090-1CFC-C3AD-A7161867F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6160" y="768485"/>
            <a:ext cx="6572921" cy="3169674"/>
          </a:xfrm>
        </p:spPr>
        <p:txBody>
          <a:bodyPr>
            <a:normAutofit/>
          </a:bodyPr>
          <a:lstStyle/>
          <a:p>
            <a:pPr algn="r"/>
            <a:r>
              <a:rPr lang="pt-BR" sz="4400" dirty="0">
                <a:solidFill>
                  <a:srgbClr val="1ED661"/>
                </a:solidFill>
                <a:latin typeface="Bahnschrift SemiBold" panose="020B0502040204020203" pitchFamily="34" charset="0"/>
              </a:rPr>
              <a:t>Analise Estatística De Dados Do Top 200 Spotify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362CF9-77EB-BE1C-31C3-18054676C2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6587" y="4264808"/>
            <a:ext cx="5462494" cy="1141157"/>
          </a:xfrm>
        </p:spPr>
        <p:txBody>
          <a:bodyPr>
            <a:normAutofit/>
          </a:bodyPr>
          <a:lstStyle/>
          <a:p>
            <a:pPr algn="r"/>
            <a:r>
              <a:rPr lang="pt-BR" sz="1400" dirty="0">
                <a:solidFill>
                  <a:srgbClr val="FEFFFE"/>
                </a:solidFill>
                <a:latin typeface="Bahnschrift SemiBold" panose="020B0502040204020203" pitchFamily="34" charset="0"/>
              </a:rPr>
              <a:t>Trabalho final Estatística</a:t>
            </a:r>
          </a:p>
        </p:txBody>
      </p:sp>
      <p:pic>
        <p:nvPicPr>
          <p:cNvPr id="1034" name="Picture 10" descr="Renderização em 3D de um emblema do Spotify cercado por outros emblemas  menores. Tiro vertical. | Foto Premium">
            <a:extLst>
              <a:ext uri="{FF2B5EF4-FFF2-40B4-BE49-F238E27FC236}">
                <a16:creationId xmlns:a16="http://schemas.microsoft.com/office/drawing/2014/main" id="{B385AD50-DCBC-D4A1-094A-2835D878F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4"/>
          <a:stretch/>
        </p:blipFill>
        <p:spPr bwMode="auto">
          <a:xfrm>
            <a:off x="0" y="0"/>
            <a:ext cx="4470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540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>
            <a:extLst>
              <a:ext uri="{FF2B5EF4-FFF2-40B4-BE49-F238E27FC236}">
                <a16:creationId xmlns:a16="http://schemas.microsoft.com/office/drawing/2014/main" id="{EAB0125E-AE97-7745-7543-3D2DF468F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640" y="0"/>
            <a:ext cx="12192000" cy="68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02445A52-F73D-B8F7-7550-D85047987416}"/>
              </a:ext>
            </a:extLst>
          </p:cNvPr>
          <p:cNvSpPr/>
          <p:nvPr/>
        </p:nvSpPr>
        <p:spPr>
          <a:xfrm>
            <a:off x="-167640" y="-3429000"/>
            <a:ext cx="12496800" cy="7132320"/>
          </a:xfrm>
          <a:prstGeom prst="ellipse">
            <a:avLst/>
          </a:prstGeom>
          <a:solidFill>
            <a:srgbClr val="18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601DB5-A200-8B27-7762-3CAAF318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696" y="766167"/>
            <a:ext cx="4971327" cy="566928"/>
          </a:xfrm>
        </p:spPr>
        <p:txBody>
          <a:bodyPr/>
          <a:lstStyle/>
          <a:p>
            <a:r>
              <a:rPr lang="pt-BR" sz="4400" dirty="0">
                <a:solidFill>
                  <a:srgbClr val="1ED661"/>
                </a:solidFill>
                <a:latin typeface="Bahnschrift SemiBold" panose="020B0502040204020203" pitchFamily="34" charset="0"/>
              </a:rPr>
              <a:t>PREVISÃO FUTURA</a:t>
            </a:r>
            <a:endParaRPr lang="pt-BR" dirty="0">
              <a:solidFill>
                <a:srgbClr val="1ED66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1B9754-426B-C5C5-DBF8-4448F10D5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701" y="1637131"/>
            <a:ext cx="2656370" cy="1762152"/>
          </a:xfrm>
        </p:spPr>
        <p:txBody>
          <a:bodyPr/>
          <a:lstStyle/>
          <a:p>
            <a:pPr algn="ctr"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FEFFFE"/>
                </a:solidFill>
                <a:latin typeface="Bahnschrift SemiBold" panose="020B0502040204020203" pitchFamily="34" charset="0"/>
              </a:rPr>
              <a:t>Python</a:t>
            </a:r>
          </a:p>
          <a:p>
            <a:pPr algn="ctr"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rgbClr val="FEFFFE"/>
                </a:solidFill>
                <a:latin typeface="Bahnschrift SemiBold" panose="020B0502040204020203" pitchFamily="34" charset="0"/>
              </a:rPr>
              <a:t>Sklearn</a:t>
            </a:r>
            <a:endParaRPr lang="pt-BR" sz="2400" dirty="0">
              <a:solidFill>
                <a:srgbClr val="FEFFFE"/>
              </a:solidFill>
              <a:latin typeface="Bahnschrift SemiBold" panose="020B0502040204020203" pitchFamily="34" charset="0"/>
            </a:endParaRPr>
          </a:p>
          <a:p>
            <a:pPr algn="ctr"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FEFFFE"/>
                </a:solidFill>
                <a:latin typeface="Bahnschrift SemiBold" panose="020B0502040204020203" pitchFamily="34" charset="0"/>
              </a:rPr>
              <a:t>Regressão</a:t>
            </a:r>
          </a:p>
          <a:p>
            <a:pPr algn="ctr"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rgbClr val="FEFFFE"/>
                </a:solidFill>
                <a:latin typeface="Bahnschrift SemiBold" panose="020B0502040204020203" pitchFamily="34" charset="0"/>
              </a:rPr>
              <a:t>RandomForest</a:t>
            </a:r>
            <a:endParaRPr lang="pt-BR" sz="2400" dirty="0">
              <a:solidFill>
                <a:srgbClr val="FEFFFE"/>
              </a:solidFill>
              <a:latin typeface="Bahnschrift SemiBold" panose="020B0502040204020203" pitchFamily="34" charset="0"/>
            </a:endParaRPr>
          </a:p>
          <a:p>
            <a:pPr marL="0" indent="0" algn="ctr">
              <a:buNone/>
            </a:pPr>
            <a:endParaRPr lang="pt-BR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C9D6375-8215-C0B8-BC7B-B99DAAFB6739}"/>
              </a:ext>
            </a:extLst>
          </p:cNvPr>
          <p:cNvSpPr/>
          <p:nvPr/>
        </p:nvSpPr>
        <p:spPr>
          <a:xfrm>
            <a:off x="-1363980" y="5516880"/>
            <a:ext cx="2727960" cy="2682240"/>
          </a:xfrm>
          <a:prstGeom prst="ellipse">
            <a:avLst/>
          </a:pr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A6F53B3-C173-E146-A1AE-55C6CC9756ED}"/>
              </a:ext>
            </a:extLst>
          </p:cNvPr>
          <p:cNvSpPr/>
          <p:nvPr/>
        </p:nvSpPr>
        <p:spPr>
          <a:xfrm>
            <a:off x="10828020" y="5516880"/>
            <a:ext cx="2727960" cy="2682240"/>
          </a:xfrm>
          <a:prstGeom prst="ellipse">
            <a:avLst/>
          </a:pr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81A0EED9-A8CB-B675-EDBA-4C832583A05F}"/>
              </a:ext>
            </a:extLst>
          </p:cNvPr>
          <p:cNvSpPr/>
          <p:nvPr/>
        </p:nvSpPr>
        <p:spPr>
          <a:xfrm>
            <a:off x="-167640" y="806920"/>
            <a:ext cx="12496800" cy="3947960"/>
          </a:xfrm>
          <a:custGeom>
            <a:avLst/>
            <a:gdLst>
              <a:gd name="connsiteX0" fmla="*/ 36085 w 12496800"/>
              <a:gd name="connsiteY0" fmla="*/ 0 h 3947960"/>
              <a:gd name="connsiteX1" fmla="*/ 71996 w 12496800"/>
              <a:gd name="connsiteY1" fmla="*/ 161291 h 3947960"/>
              <a:gd name="connsiteX2" fmla="*/ 6248400 w 12496800"/>
              <a:gd name="connsiteY2" fmla="*/ 3184360 h 3947960"/>
              <a:gd name="connsiteX3" fmla="*/ 12424804 w 12496800"/>
              <a:gd name="connsiteY3" fmla="*/ 161291 h 3947960"/>
              <a:gd name="connsiteX4" fmla="*/ 12460715 w 12496800"/>
              <a:gd name="connsiteY4" fmla="*/ 0 h 3947960"/>
              <a:gd name="connsiteX5" fmla="*/ 12464540 w 12496800"/>
              <a:gd name="connsiteY5" fmla="*/ 17181 h 3947960"/>
              <a:gd name="connsiteX6" fmla="*/ 12496800 w 12496800"/>
              <a:gd name="connsiteY6" fmla="*/ 381800 h 3947960"/>
              <a:gd name="connsiteX7" fmla="*/ 6248400 w 12496800"/>
              <a:gd name="connsiteY7" fmla="*/ 3947960 h 3947960"/>
              <a:gd name="connsiteX8" fmla="*/ 0 w 12496800"/>
              <a:gd name="connsiteY8" fmla="*/ 381800 h 3947960"/>
              <a:gd name="connsiteX9" fmla="*/ 32260 w 12496800"/>
              <a:gd name="connsiteY9" fmla="*/ 17181 h 394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96800" h="3947960">
                <a:moveTo>
                  <a:pt x="36085" y="0"/>
                </a:moveTo>
                <a:lnTo>
                  <a:pt x="71996" y="161291"/>
                </a:lnTo>
                <a:cubicBezTo>
                  <a:pt x="530275" y="1873070"/>
                  <a:pt x="3121026" y="3184360"/>
                  <a:pt x="6248400" y="3184360"/>
                </a:cubicBezTo>
                <a:cubicBezTo>
                  <a:pt x="9375774" y="3184360"/>
                  <a:pt x="11966525" y="1873070"/>
                  <a:pt x="12424804" y="161291"/>
                </a:cubicBezTo>
                <a:lnTo>
                  <a:pt x="12460715" y="0"/>
                </a:lnTo>
                <a:lnTo>
                  <a:pt x="12464540" y="17181"/>
                </a:lnTo>
                <a:cubicBezTo>
                  <a:pt x="12485872" y="137065"/>
                  <a:pt x="12496800" y="258704"/>
                  <a:pt x="12496800" y="381800"/>
                </a:cubicBezTo>
                <a:cubicBezTo>
                  <a:pt x="12496800" y="2351336"/>
                  <a:pt x="9699296" y="3947960"/>
                  <a:pt x="6248400" y="3947960"/>
                </a:cubicBezTo>
                <a:cubicBezTo>
                  <a:pt x="2797504" y="3947960"/>
                  <a:pt x="0" y="2351336"/>
                  <a:pt x="0" y="381800"/>
                </a:cubicBezTo>
                <a:cubicBezTo>
                  <a:pt x="0" y="258704"/>
                  <a:pt x="10928" y="137065"/>
                  <a:pt x="32260" y="17181"/>
                </a:cubicBez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3520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>
            <a:extLst>
              <a:ext uri="{FF2B5EF4-FFF2-40B4-BE49-F238E27FC236}">
                <a16:creationId xmlns:a16="http://schemas.microsoft.com/office/drawing/2014/main" id="{8BA61077-ECD3-3FCA-5C1A-0F1DA9F8B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031" y="-1221268"/>
            <a:ext cx="12408061" cy="93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3B03BE63-7142-A169-2565-008341E22171}"/>
              </a:ext>
            </a:extLst>
          </p:cNvPr>
          <p:cNvSpPr/>
          <p:nvPr/>
        </p:nvSpPr>
        <p:spPr>
          <a:xfrm>
            <a:off x="2495998" y="-171000"/>
            <a:ext cx="7200000" cy="7200000"/>
          </a:xfrm>
          <a:prstGeom prst="ellipse">
            <a:avLst/>
          </a:prstGeom>
          <a:solidFill>
            <a:srgbClr val="18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58B304AD-CFAD-EDDE-4379-1BBDE62D9CF5}"/>
              </a:ext>
            </a:extLst>
          </p:cNvPr>
          <p:cNvSpPr/>
          <p:nvPr/>
        </p:nvSpPr>
        <p:spPr>
          <a:xfrm>
            <a:off x="1596000" y="-1071000"/>
            <a:ext cx="9000000" cy="9000000"/>
          </a:xfrm>
          <a:custGeom>
            <a:avLst/>
            <a:gdLst>
              <a:gd name="connsiteX0" fmla="*/ 2637000 w 5274000"/>
              <a:gd name="connsiteY0" fmla="*/ 359401 h 5274000"/>
              <a:gd name="connsiteX1" fmla="*/ 360000 w 5274000"/>
              <a:gd name="connsiteY1" fmla="*/ 2637001 h 5274000"/>
              <a:gd name="connsiteX2" fmla="*/ 2637000 w 5274000"/>
              <a:gd name="connsiteY2" fmla="*/ 4914601 h 5274000"/>
              <a:gd name="connsiteX3" fmla="*/ 4914000 w 5274000"/>
              <a:gd name="connsiteY3" fmla="*/ 2637001 h 5274000"/>
              <a:gd name="connsiteX4" fmla="*/ 2637000 w 5274000"/>
              <a:gd name="connsiteY4" fmla="*/ 359401 h 5274000"/>
              <a:gd name="connsiteX5" fmla="*/ 2637000 w 5274000"/>
              <a:gd name="connsiteY5" fmla="*/ 0 h 5274000"/>
              <a:gd name="connsiteX6" fmla="*/ 5274000 w 5274000"/>
              <a:gd name="connsiteY6" fmla="*/ 2637000 h 5274000"/>
              <a:gd name="connsiteX7" fmla="*/ 2637000 w 5274000"/>
              <a:gd name="connsiteY7" fmla="*/ 5274000 h 5274000"/>
              <a:gd name="connsiteX8" fmla="*/ 0 w 5274000"/>
              <a:gd name="connsiteY8" fmla="*/ 2637000 h 5274000"/>
              <a:gd name="connsiteX9" fmla="*/ 2637000 w 5274000"/>
              <a:gd name="connsiteY9" fmla="*/ 0 h 527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74000" h="5274000">
                <a:moveTo>
                  <a:pt x="2637000" y="359401"/>
                </a:moveTo>
                <a:cubicBezTo>
                  <a:pt x="1379448" y="359401"/>
                  <a:pt x="360000" y="1379117"/>
                  <a:pt x="360000" y="2637001"/>
                </a:cubicBezTo>
                <a:cubicBezTo>
                  <a:pt x="360000" y="3894885"/>
                  <a:pt x="1379448" y="4914601"/>
                  <a:pt x="2637000" y="4914601"/>
                </a:cubicBezTo>
                <a:cubicBezTo>
                  <a:pt x="3894552" y="4914601"/>
                  <a:pt x="4914000" y="3894885"/>
                  <a:pt x="4914000" y="2637001"/>
                </a:cubicBezTo>
                <a:cubicBezTo>
                  <a:pt x="4914000" y="1379117"/>
                  <a:pt x="3894552" y="359401"/>
                  <a:pt x="2637000" y="359401"/>
                </a:cubicBezTo>
                <a:close/>
                <a:moveTo>
                  <a:pt x="2637000" y="0"/>
                </a:moveTo>
                <a:cubicBezTo>
                  <a:pt x="4093375" y="0"/>
                  <a:pt x="5274000" y="1180625"/>
                  <a:pt x="5274000" y="2637000"/>
                </a:cubicBezTo>
                <a:cubicBezTo>
                  <a:pt x="5274000" y="4093375"/>
                  <a:pt x="4093375" y="5274000"/>
                  <a:pt x="2637000" y="5274000"/>
                </a:cubicBezTo>
                <a:cubicBezTo>
                  <a:pt x="1180625" y="5274000"/>
                  <a:pt x="0" y="4093375"/>
                  <a:pt x="0" y="2637000"/>
                </a:cubicBezTo>
                <a:cubicBezTo>
                  <a:pt x="0" y="1180625"/>
                  <a:pt x="1180625" y="0"/>
                  <a:pt x="2637000" y="0"/>
                </a:cubicBez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rgbClr val="181512"/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120D8F1-4A96-5FC2-DD0F-D018DCBD20E1}"/>
              </a:ext>
            </a:extLst>
          </p:cNvPr>
          <p:cNvSpPr/>
          <p:nvPr/>
        </p:nvSpPr>
        <p:spPr>
          <a:xfrm>
            <a:off x="-2277000" y="-2277600"/>
            <a:ext cx="4554000" cy="4555199"/>
          </a:xfrm>
          <a:prstGeom prst="ellipse">
            <a:avLst/>
          </a:pr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FD521067-41B6-CD20-ECF8-723D8D0050A9}"/>
              </a:ext>
            </a:extLst>
          </p:cNvPr>
          <p:cNvSpPr/>
          <p:nvPr/>
        </p:nvSpPr>
        <p:spPr>
          <a:xfrm>
            <a:off x="9915000" y="-2277600"/>
            <a:ext cx="4554000" cy="4555199"/>
          </a:xfrm>
          <a:prstGeom prst="ellipse">
            <a:avLst/>
          </a:pr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7FC58AFE-2968-C4BB-A4EB-58B6EEBB1B39}"/>
              </a:ext>
            </a:extLst>
          </p:cNvPr>
          <p:cNvSpPr/>
          <p:nvPr/>
        </p:nvSpPr>
        <p:spPr>
          <a:xfrm>
            <a:off x="-2277000" y="4580400"/>
            <a:ext cx="4554000" cy="4555199"/>
          </a:xfrm>
          <a:prstGeom prst="ellipse">
            <a:avLst/>
          </a:pr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46072FC-CEBA-B01A-A446-A7824855C531}"/>
              </a:ext>
            </a:extLst>
          </p:cNvPr>
          <p:cNvSpPr/>
          <p:nvPr/>
        </p:nvSpPr>
        <p:spPr>
          <a:xfrm>
            <a:off x="9915000" y="4580400"/>
            <a:ext cx="4554000" cy="4555199"/>
          </a:xfrm>
          <a:prstGeom prst="ellipse">
            <a:avLst/>
          </a:pr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CEE909-4ED0-6E24-E281-4DC45D488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2435" y="863582"/>
            <a:ext cx="3367123" cy="580690"/>
          </a:xfrm>
        </p:spPr>
        <p:txBody>
          <a:bodyPr/>
          <a:lstStyle/>
          <a:p>
            <a:r>
              <a:rPr lang="pt-BR" sz="4400" dirty="0">
                <a:solidFill>
                  <a:srgbClr val="1ED661"/>
                </a:solidFill>
                <a:latin typeface="Bahnschrift SemiBold" panose="020B0502040204020203" pitchFamily="34" charset="0"/>
              </a:rPr>
              <a:t>REGRESSÃO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7FF902-9FF8-65C2-6CF0-4CAB47E1CB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629" y="1763582"/>
            <a:ext cx="6176737" cy="33308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227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Python desktop background! [3840x2160] : r/wallpaper">
            <a:extLst>
              <a:ext uri="{FF2B5EF4-FFF2-40B4-BE49-F238E27FC236}">
                <a16:creationId xmlns:a16="http://schemas.microsoft.com/office/drawing/2014/main" id="{C1A3832F-6EBC-55E9-F489-906E55341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38CE376-2A06-9EC5-60F4-18A24118CEC6}"/>
              </a:ext>
            </a:extLst>
          </p:cNvPr>
          <p:cNvSpPr/>
          <p:nvPr/>
        </p:nvSpPr>
        <p:spPr>
          <a:xfrm>
            <a:off x="208410" y="1003464"/>
            <a:ext cx="6065520" cy="1360723"/>
          </a:xfrm>
          <a:prstGeom prst="roundRect">
            <a:avLst/>
          </a:prstGeom>
          <a:solidFill>
            <a:srgbClr val="18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8151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6BC33F-E68E-C6E6-EFA7-549969516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41" y="1369865"/>
            <a:ext cx="5709659" cy="627920"/>
          </a:xfrm>
        </p:spPr>
        <p:txBody>
          <a:bodyPr/>
          <a:lstStyle/>
          <a:p>
            <a:r>
              <a:rPr lang="pt-BR" dirty="0">
                <a:solidFill>
                  <a:srgbClr val="FEFFFE"/>
                </a:solidFill>
                <a:latin typeface="Bahnschrift SemiBold" panose="020B0502040204020203" pitchFamily="34" charset="0"/>
              </a:rPr>
              <a:t>TREINAMENTO DO MODELO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8A9A2-08D2-F17A-EC3E-E89E0E5598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15203"/>
            <a:ext cx="12192000" cy="306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821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97E384B-21FB-5CCA-EFD2-08A80E074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B3CAEEB-4520-F9B0-0957-B1F2A33CD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8999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A675FBCC-5BAA-0040-30BB-41C654049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2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42F4055A-9B1D-961F-BAD1-64E2BA5C4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705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Homem sentado na areia da praia&#10;&#10;Descrição gerada automaticamente">
            <a:extLst>
              <a:ext uri="{FF2B5EF4-FFF2-40B4-BE49-F238E27FC236}">
                <a16:creationId xmlns:a16="http://schemas.microsoft.com/office/drawing/2014/main" id="{7DDAC538-A47B-655A-CA34-1EEE0EEC9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8EED2E3-5AF6-C253-72C5-99ABFD72F531}"/>
              </a:ext>
            </a:extLst>
          </p:cNvPr>
          <p:cNvSpPr/>
          <p:nvPr/>
        </p:nvSpPr>
        <p:spPr>
          <a:xfrm>
            <a:off x="3288479" y="257878"/>
            <a:ext cx="5615039" cy="1420504"/>
          </a:xfrm>
          <a:prstGeom prst="roundRect">
            <a:avLst/>
          </a:prstGeom>
          <a:solidFill>
            <a:srgbClr val="FEFF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E6A51A-9E02-5049-B948-CCBC22F98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321" y="137160"/>
            <a:ext cx="5469357" cy="1435744"/>
          </a:xfrm>
        </p:spPr>
        <p:txBody>
          <a:bodyPr vert="horz" lIns="0" tIns="0" rIns="0" bIns="0" rtlCol="0" anchor="b">
            <a:normAutofit/>
          </a:bodyPr>
          <a:lstStyle/>
          <a:p>
            <a:pPr algn="ctr"/>
            <a:r>
              <a:rPr lang="en-US" sz="4400" spc="750" dirty="0">
                <a:solidFill>
                  <a:srgbClr val="181512"/>
                </a:solidFill>
                <a:latin typeface="Bahnschrift SemiBold" panose="020B0502040204020203" pitchFamily="34" charset="0"/>
              </a:rPr>
              <a:t>IMPORTANCIA DAS FEATURES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862FE14-0758-355B-D7A9-57B5A5726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3459" y="1783860"/>
            <a:ext cx="10165080" cy="47236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761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Spotify revamps Mac app with new 'Your Library' sidebar - 9to5Mac">
            <a:extLst>
              <a:ext uri="{FF2B5EF4-FFF2-40B4-BE49-F238E27FC236}">
                <a16:creationId xmlns:a16="http://schemas.microsoft.com/office/drawing/2014/main" id="{10E24C9A-E8F1-0D97-005C-8B90A40C3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C08CC6F2-8747-1B00-8279-A74B4D9B9196}"/>
              </a:ext>
            </a:extLst>
          </p:cNvPr>
          <p:cNvSpPr/>
          <p:nvPr/>
        </p:nvSpPr>
        <p:spPr>
          <a:xfrm>
            <a:off x="0" y="0"/>
            <a:ext cx="6674062" cy="6858000"/>
          </a:xfrm>
          <a:custGeom>
            <a:avLst/>
            <a:gdLst>
              <a:gd name="connsiteX0" fmla="*/ 0 w 6674062"/>
              <a:gd name="connsiteY0" fmla="*/ 0 h 6858000"/>
              <a:gd name="connsiteX1" fmla="*/ 3218678 w 6674062"/>
              <a:gd name="connsiteY1" fmla="*/ 0 h 6858000"/>
              <a:gd name="connsiteX2" fmla="*/ 6418675 w 6674062"/>
              <a:gd name="connsiteY2" fmla="*/ 3098373 h 6858000"/>
              <a:gd name="connsiteX3" fmla="*/ 6437817 w 6674062"/>
              <a:gd name="connsiteY3" fmla="*/ 4284748 h 6858000"/>
              <a:gd name="connsiteX4" fmla="*/ 3946285 w 6674062"/>
              <a:gd name="connsiteY4" fmla="*/ 6858000 h 6858000"/>
              <a:gd name="connsiteX5" fmla="*/ 0 w 6674062"/>
              <a:gd name="connsiteY5" fmla="*/ 6858000 h 6858000"/>
              <a:gd name="connsiteX6" fmla="*/ 0 w 66740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4062" h="6858000">
                <a:moveTo>
                  <a:pt x="0" y="0"/>
                </a:moveTo>
                <a:lnTo>
                  <a:pt x="3218678" y="0"/>
                </a:lnTo>
                <a:lnTo>
                  <a:pt x="6418675" y="3098373"/>
                </a:lnTo>
                <a:cubicBezTo>
                  <a:pt x="6751569" y="3420695"/>
                  <a:pt x="6760140" y="3951853"/>
                  <a:pt x="6437817" y="4284748"/>
                </a:cubicBezTo>
                <a:lnTo>
                  <a:pt x="394628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8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3BE93E-EB79-7685-23A2-0393101B1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099" y="593367"/>
            <a:ext cx="2258747" cy="763600"/>
          </a:xfrm>
        </p:spPr>
        <p:txBody>
          <a:bodyPr/>
          <a:lstStyle/>
          <a:p>
            <a:r>
              <a:rPr lang="pt-BR" sz="4400" dirty="0">
                <a:solidFill>
                  <a:srgbClr val="1ED661"/>
                </a:solidFill>
                <a:latin typeface="Bahnschrift SemiBold" panose="020B0502040204020203" pitchFamily="34" charset="0"/>
              </a:rPr>
              <a:t>FONTES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741013-7907-E9F3-DB6A-EC12C044D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499" y="1536633"/>
            <a:ext cx="4105520" cy="4318519"/>
          </a:xfrm>
        </p:spPr>
        <p:txBody>
          <a:bodyPr>
            <a:normAutofit/>
          </a:bodyPr>
          <a:lstStyle/>
          <a:p>
            <a:pPr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1800" b="0" i="0" dirty="0">
                <a:solidFill>
                  <a:srgbClr val="1DB855"/>
                </a:solidFill>
                <a:effectLst/>
                <a:latin typeface="Bahnschrift SemiBold" panose="020B0502040204020203" pitchFamily="34" charset="0"/>
                <a:hlinkClick r:id="rId3" tooltip="https://scikit-learn.org/stable/modules/generated/sklearn.ensemble.RandomForestClassifier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https://scikitlearn.org/stable/modules/generated/sklearn.ensemble.RandomForestClassifier.html</a:t>
            </a:r>
            <a:endParaRPr lang="pt-BR" sz="1800" b="0" i="0" dirty="0">
              <a:solidFill>
                <a:srgbClr val="1DB855"/>
              </a:solidFill>
              <a:effectLst/>
              <a:latin typeface="Bahnschrift SemiBold" panose="020B0502040204020203" pitchFamily="34" charset="0"/>
            </a:endParaRPr>
          </a:p>
          <a:p>
            <a:pPr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rgbClr val="1DB855"/>
                </a:solidFill>
                <a:latin typeface="Bahnschrift SemiBold" panose="020B0502040204020203" pitchFamily="34" charset="0"/>
                <a:hlinkClick r:id="rId4" tooltip="https://www.geeksforgeeks.org/random-forest-algorithm-in-machine-learn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https://www.geeksforgeeks.org/random-forest-algorithm-in-machine-learning/</a:t>
            </a:r>
            <a:endParaRPr lang="pt-BR" sz="1800" dirty="0">
              <a:solidFill>
                <a:srgbClr val="1DB855"/>
              </a:solidFill>
              <a:latin typeface="Bahnschrift SemiBold" panose="020B0502040204020203" pitchFamily="34" charset="0"/>
            </a:endParaRPr>
          </a:p>
          <a:p>
            <a:pPr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rgbClr val="1DB855"/>
                </a:solidFill>
                <a:latin typeface="Bahnschrift SemiBold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https://towardsdatascience.com/is-my-spotify-music-boring-an-analysis-involving-music-data-and-machine-learning-47550ae931de</a:t>
            </a:r>
            <a:endParaRPr lang="pt-BR" sz="1800" dirty="0">
              <a:solidFill>
                <a:srgbClr val="1DB855"/>
              </a:solidFill>
              <a:latin typeface="Bahnschrift SemiBold" panose="020B0502040204020203" pitchFamily="34" charset="0"/>
            </a:endParaRPr>
          </a:p>
          <a:p>
            <a:pPr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rgbClr val="1DB855"/>
                </a:solidFill>
                <a:latin typeface="Bahnschrift SemiBold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https://www.kaggle.com/datasets/julianoorlandi/spotify-top-songs-and-audio-features</a:t>
            </a:r>
            <a:endParaRPr lang="pt-BR" sz="1800" dirty="0">
              <a:solidFill>
                <a:srgbClr val="1DB855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7D96D791-AFDC-2A95-EEAB-CA99B0793142}"/>
              </a:ext>
            </a:extLst>
          </p:cNvPr>
          <p:cNvSpPr>
            <a:spLocks noChangeAspect="1"/>
          </p:cNvSpPr>
          <p:nvPr/>
        </p:nvSpPr>
        <p:spPr>
          <a:xfrm rot="5400000">
            <a:off x="5760595" y="-1464041"/>
            <a:ext cx="2433356" cy="2500420"/>
          </a:xfrm>
          <a:custGeom>
            <a:avLst/>
            <a:gdLst>
              <a:gd name="connsiteX0" fmla="*/ 0 w 6674062"/>
              <a:gd name="connsiteY0" fmla="*/ 0 h 6858000"/>
              <a:gd name="connsiteX1" fmla="*/ 3218678 w 6674062"/>
              <a:gd name="connsiteY1" fmla="*/ 0 h 6858000"/>
              <a:gd name="connsiteX2" fmla="*/ 6418675 w 6674062"/>
              <a:gd name="connsiteY2" fmla="*/ 3098373 h 6858000"/>
              <a:gd name="connsiteX3" fmla="*/ 6437817 w 6674062"/>
              <a:gd name="connsiteY3" fmla="*/ 4284748 h 6858000"/>
              <a:gd name="connsiteX4" fmla="*/ 3946285 w 6674062"/>
              <a:gd name="connsiteY4" fmla="*/ 6858000 h 6858000"/>
              <a:gd name="connsiteX5" fmla="*/ 0 w 6674062"/>
              <a:gd name="connsiteY5" fmla="*/ 6858000 h 6858000"/>
              <a:gd name="connsiteX6" fmla="*/ 0 w 66740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4062" h="6858000">
                <a:moveTo>
                  <a:pt x="0" y="0"/>
                </a:moveTo>
                <a:lnTo>
                  <a:pt x="3218678" y="0"/>
                </a:lnTo>
                <a:lnTo>
                  <a:pt x="6418675" y="3098373"/>
                </a:lnTo>
                <a:cubicBezTo>
                  <a:pt x="6751569" y="3420695"/>
                  <a:pt x="6760140" y="3951853"/>
                  <a:pt x="6437817" y="4284748"/>
                </a:cubicBezTo>
                <a:lnTo>
                  <a:pt x="394628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83CFBAC0-9504-80F2-9BBF-6B4A3BD5331C}"/>
              </a:ext>
            </a:extLst>
          </p:cNvPr>
          <p:cNvSpPr>
            <a:spLocks noChangeAspect="1"/>
          </p:cNvSpPr>
          <p:nvPr/>
        </p:nvSpPr>
        <p:spPr>
          <a:xfrm rot="16200000">
            <a:off x="9251613" y="5821621"/>
            <a:ext cx="2433356" cy="2500420"/>
          </a:xfrm>
          <a:custGeom>
            <a:avLst/>
            <a:gdLst>
              <a:gd name="connsiteX0" fmla="*/ 0 w 6674062"/>
              <a:gd name="connsiteY0" fmla="*/ 0 h 6858000"/>
              <a:gd name="connsiteX1" fmla="*/ 3218678 w 6674062"/>
              <a:gd name="connsiteY1" fmla="*/ 0 h 6858000"/>
              <a:gd name="connsiteX2" fmla="*/ 6418675 w 6674062"/>
              <a:gd name="connsiteY2" fmla="*/ 3098373 h 6858000"/>
              <a:gd name="connsiteX3" fmla="*/ 6437817 w 6674062"/>
              <a:gd name="connsiteY3" fmla="*/ 4284748 h 6858000"/>
              <a:gd name="connsiteX4" fmla="*/ 3946285 w 6674062"/>
              <a:gd name="connsiteY4" fmla="*/ 6858000 h 6858000"/>
              <a:gd name="connsiteX5" fmla="*/ 0 w 6674062"/>
              <a:gd name="connsiteY5" fmla="*/ 6858000 h 6858000"/>
              <a:gd name="connsiteX6" fmla="*/ 0 w 66740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4062" h="6858000">
                <a:moveTo>
                  <a:pt x="0" y="0"/>
                </a:moveTo>
                <a:lnTo>
                  <a:pt x="3218678" y="0"/>
                </a:lnTo>
                <a:lnTo>
                  <a:pt x="6418675" y="3098373"/>
                </a:lnTo>
                <a:cubicBezTo>
                  <a:pt x="6751569" y="3420695"/>
                  <a:pt x="6760140" y="3951853"/>
                  <a:pt x="6437817" y="4284748"/>
                </a:cubicBezTo>
                <a:lnTo>
                  <a:pt x="394628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B80C4513-FF43-2DB1-3A0C-45D1DEE9A604}"/>
              </a:ext>
            </a:extLst>
          </p:cNvPr>
          <p:cNvSpPr/>
          <p:nvPr/>
        </p:nvSpPr>
        <p:spPr>
          <a:xfrm>
            <a:off x="3456847" y="0"/>
            <a:ext cx="4133454" cy="6858000"/>
          </a:xfrm>
          <a:custGeom>
            <a:avLst/>
            <a:gdLst>
              <a:gd name="connsiteX0" fmla="*/ 0 w 4133454"/>
              <a:gd name="connsiteY0" fmla="*/ 0 h 6858000"/>
              <a:gd name="connsiteX1" fmla="*/ 678070 w 4133454"/>
              <a:gd name="connsiteY1" fmla="*/ 0 h 6858000"/>
              <a:gd name="connsiteX2" fmla="*/ 3878067 w 4133454"/>
              <a:gd name="connsiteY2" fmla="*/ 3098373 h 6858000"/>
              <a:gd name="connsiteX3" fmla="*/ 3897209 w 4133454"/>
              <a:gd name="connsiteY3" fmla="*/ 4284748 h 6858000"/>
              <a:gd name="connsiteX4" fmla="*/ 1405677 w 4133454"/>
              <a:gd name="connsiteY4" fmla="*/ 6858000 h 6858000"/>
              <a:gd name="connsiteX5" fmla="*/ 727607 w 4133454"/>
              <a:gd name="connsiteY5" fmla="*/ 6858000 h 6858000"/>
              <a:gd name="connsiteX6" fmla="*/ 3219139 w 4133454"/>
              <a:gd name="connsiteY6" fmla="*/ 4284748 h 6858000"/>
              <a:gd name="connsiteX7" fmla="*/ 3199997 w 4133454"/>
              <a:gd name="connsiteY7" fmla="*/ 30983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33454" h="6858000">
                <a:moveTo>
                  <a:pt x="0" y="0"/>
                </a:moveTo>
                <a:lnTo>
                  <a:pt x="678070" y="0"/>
                </a:lnTo>
                <a:lnTo>
                  <a:pt x="3878067" y="3098373"/>
                </a:lnTo>
                <a:cubicBezTo>
                  <a:pt x="4210961" y="3420695"/>
                  <a:pt x="4219532" y="3951853"/>
                  <a:pt x="3897209" y="4284748"/>
                </a:cubicBezTo>
                <a:lnTo>
                  <a:pt x="1405677" y="6858000"/>
                </a:lnTo>
                <a:lnTo>
                  <a:pt x="727607" y="6858000"/>
                </a:lnTo>
                <a:lnTo>
                  <a:pt x="3219139" y="4284748"/>
                </a:lnTo>
                <a:cubicBezTo>
                  <a:pt x="3541462" y="3951853"/>
                  <a:pt x="3532891" y="3420695"/>
                  <a:pt x="3199997" y="3098373"/>
                </a:cubicBez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9350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Spotify usará IA do Google para personalizar recomendações">
            <a:extLst>
              <a:ext uri="{FF2B5EF4-FFF2-40B4-BE49-F238E27FC236}">
                <a16:creationId xmlns:a16="http://schemas.microsoft.com/office/drawing/2014/main" id="{AAB41028-2E9D-B408-2CDB-EB4C74A0E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37C8D678-9568-4705-A333-7AD8BBF779F5}"/>
              </a:ext>
            </a:extLst>
          </p:cNvPr>
          <p:cNvSpPr/>
          <p:nvPr/>
        </p:nvSpPr>
        <p:spPr>
          <a:xfrm>
            <a:off x="0" y="0"/>
            <a:ext cx="6674062" cy="6858000"/>
          </a:xfrm>
          <a:custGeom>
            <a:avLst/>
            <a:gdLst>
              <a:gd name="connsiteX0" fmla="*/ 0 w 6674062"/>
              <a:gd name="connsiteY0" fmla="*/ 0 h 6858000"/>
              <a:gd name="connsiteX1" fmla="*/ 3218678 w 6674062"/>
              <a:gd name="connsiteY1" fmla="*/ 0 h 6858000"/>
              <a:gd name="connsiteX2" fmla="*/ 6418675 w 6674062"/>
              <a:gd name="connsiteY2" fmla="*/ 3098373 h 6858000"/>
              <a:gd name="connsiteX3" fmla="*/ 6437817 w 6674062"/>
              <a:gd name="connsiteY3" fmla="*/ 4284748 h 6858000"/>
              <a:gd name="connsiteX4" fmla="*/ 3946285 w 6674062"/>
              <a:gd name="connsiteY4" fmla="*/ 6858000 h 6858000"/>
              <a:gd name="connsiteX5" fmla="*/ 0 w 6674062"/>
              <a:gd name="connsiteY5" fmla="*/ 6858000 h 6858000"/>
              <a:gd name="connsiteX6" fmla="*/ 0 w 66740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4062" h="6858000">
                <a:moveTo>
                  <a:pt x="0" y="0"/>
                </a:moveTo>
                <a:lnTo>
                  <a:pt x="3218678" y="0"/>
                </a:lnTo>
                <a:lnTo>
                  <a:pt x="6418675" y="3098373"/>
                </a:lnTo>
                <a:cubicBezTo>
                  <a:pt x="6751569" y="3420695"/>
                  <a:pt x="6760140" y="3951853"/>
                  <a:pt x="6437817" y="4284748"/>
                </a:cubicBezTo>
                <a:lnTo>
                  <a:pt x="394628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8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C41786-F3DD-289A-675A-7CEFE55BF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88" y="1103857"/>
            <a:ext cx="3453232" cy="1510845"/>
          </a:xfrm>
        </p:spPr>
        <p:txBody>
          <a:bodyPr>
            <a:noAutofit/>
          </a:bodyPr>
          <a:lstStyle/>
          <a:p>
            <a:r>
              <a:rPr lang="pt-BR" sz="4400" dirty="0">
                <a:solidFill>
                  <a:srgbClr val="1DB8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OBJETIVO DO PROJETO</a:t>
            </a:r>
          </a:p>
        </p:txBody>
      </p:sp>
      <p:sp>
        <p:nvSpPr>
          <p:cNvPr id="75" name="Espaço Reservado para Conteúdo 2">
            <a:extLst>
              <a:ext uri="{FF2B5EF4-FFF2-40B4-BE49-F238E27FC236}">
                <a16:creationId xmlns:a16="http://schemas.microsoft.com/office/drawing/2014/main" id="{395F847B-68E9-49B1-97F3-6332D9C55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648" y="2614702"/>
            <a:ext cx="5696020" cy="254000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rgbClr val="FEFFFE"/>
                </a:solidFill>
                <a:latin typeface="Bahnschrift SemiBold" panose="020B0502040204020203" pitchFamily="34" charset="0"/>
              </a:rPr>
              <a:t>Extrair Dados</a:t>
            </a:r>
          </a:p>
          <a:p>
            <a:pPr>
              <a:lnSpc>
                <a:spcPct val="110000"/>
              </a:lnSpc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rgbClr val="FEFFFE"/>
                </a:solidFill>
                <a:latin typeface="Bahnschrift SemiBold" panose="020B0502040204020203" pitchFamily="34" charset="0"/>
              </a:rPr>
              <a:t>Transformar Dados em Informações Relevantes</a:t>
            </a:r>
          </a:p>
          <a:p>
            <a:pPr>
              <a:lnSpc>
                <a:spcPct val="110000"/>
              </a:lnSpc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rgbClr val="FEFFFE"/>
                </a:solidFill>
                <a:latin typeface="Bahnschrift SemiBold" panose="020B0502040204020203" pitchFamily="34" charset="0"/>
              </a:rPr>
              <a:t>Analisar Padrões de Popularidade</a:t>
            </a:r>
          </a:p>
          <a:p>
            <a:pPr>
              <a:lnSpc>
                <a:spcPct val="110000"/>
              </a:lnSpc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rgbClr val="FEFFFE"/>
                </a:solidFill>
                <a:latin typeface="Bahnschrift SemiBold" panose="020B0502040204020203" pitchFamily="34" charset="0"/>
              </a:rPr>
              <a:t>Previsão de Tendências Futuras</a:t>
            </a:r>
          </a:p>
          <a:p>
            <a:pPr>
              <a:lnSpc>
                <a:spcPct val="110000"/>
              </a:lnSpc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rgbClr val="FEFFFE"/>
                </a:solidFill>
                <a:latin typeface="Bahnschrift SemiBold" panose="020B0502040204020203" pitchFamily="34" charset="0"/>
              </a:rPr>
              <a:t>Apoiar a Tomada de Decisões</a:t>
            </a:r>
          </a:p>
          <a:p>
            <a:pPr marL="0" indent="0">
              <a:lnSpc>
                <a:spcPct val="110000"/>
              </a:lnSpc>
              <a:buNone/>
            </a:pPr>
            <a:endParaRPr lang="pt-BR" sz="2400" b="1" dirty="0"/>
          </a:p>
          <a:p>
            <a:pPr marL="0" indent="0">
              <a:lnSpc>
                <a:spcPct val="110000"/>
              </a:lnSpc>
              <a:buNone/>
            </a:pPr>
            <a:endParaRPr lang="pt-BR" sz="1400" dirty="0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B007EC72-41CE-6164-1F1F-F03F72F33549}"/>
              </a:ext>
            </a:extLst>
          </p:cNvPr>
          <p:cNvSpPr>
            <a:spLocks noChangeAspect="1"/>
          </p:cNvSpPr>
          <p:nvPr/>
        </p:nvSpPr>
        <p:spPr>
          <a:xfrm rot="5400000">
            <a:off x="5760595" y="-1464041"/>
            <a:ext cx="2433356" cy="2500420"/>
          </a:xfrm>
          <a:custGeom>
            <a:avLst/>
            <a:gdLst>
              <a:gd name="connsiteX0" fmla="*/ 0 w 6674062"/>
              <a:gd name="connsiteY0" fmla="*/ 0 h 6858000"/>
              <a:gd name="connsiteX1" fmla="*/ 3218678 w 6674062"/>
              <a:gd name="connsiteY1" fmla="*/ 0 h 6858000"/>
              <a:gd name="connsiteX2" fmla="*/ 6418675 w 6674062"/>
              <a:gd name="connsiteY2" fmla="*/ 3098373 h 6858000"/>
              <a:gd name="connsiteX3" fmla="*/ 6437817 w 6674062"/>
              <a:gd name="connsiteY3" fmla="*/ 4284748 h 6858000"/>
              <a:gd name="connsiteX4" fmla="*/ 3946285 w 6674062"/>
              <a:gd name="connsiteY4" fmla="*/ 6858000 h 6858000"/>
              <a:gd name="connsiteX5" fmla="*/ 0 w 6674062"/>
              <a:gd name="connsiteY5" fmla="*/ 6858000 h 6858000"/>
              <a:gd name="connsiteX6" fmla="*/ 0 w 66740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4062" h="6858000">
                <a:moveTo>
                  <a:pt x="0" y="0"/>
                </a:moveTo>
                <a:lnTo>
                  <a:pt x="3218678" y="0"/>
                </a:lnTo>
                <a:lnTo>
                  <a:pt x="6418675" y="3098373"/>
                </a:lnTo>
                <a:cubicBezTo>
                  <a:pt x="6751569" y="3420695"/>
                  <a:pt x="6760140" y="3951853"/>
                  <a:pt x="6437817" y="4284748"/>
                </a:cubicBezTo>
                <a:lnTo>
                  <a:pt x="394628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91A11CA0-6614-7A1F-5003-3E6F548C79B2}"/>
              </a:ext>
            </a:extLst>
          </p:cNvPr>
          <p:cNvSpPr>
            <a:spLocks noChangeAspect="1"/>
          </p:cNvSpPr>
          <p:nvPr/>
        </p:nvSpPr>
        <p:spPr>
          <a:xfrm rot="16200000">
            <a:off x="9251613" y="5821621"/>
            <a:ext cx="2433356" cy="2500420"/>
          </a:xfrm>
          <a:custGeom>
            <a:avLst/>
            <a:gdLst>
              <a:gd name="connsiteX0" fmla="*/ 0 w 6674062"/>
              <a:gd name="connsiteY0" fmla="*/ 0 h 6858000"/>
              <a:gd name="connsiteX1" fmla="*/ 3218678 w 6674062"/>
              <a:gd name="connsiteY1" fmla="*/ 0 h 6858000"/>
              <a:gd name="connsiteX2" fmla="*/ 6418675 w 6674062"/>
              <a:gd name="connsiteY2" fmla="*/ 3098373 h 6858000"/>
              <a:gd name="connsiteX3" fmla="*/ 6437817 w 6674062"/>
              <a:gd name="connsiteY3" fmla="*/ 4284748 h 6858000"/>
              <a:gd name="connsiteX4" fmla="*/ 3946285 w 6674062"/>
              <a:gd name="connsiteY4" fmla="*/ 6858000 h 6858000"/>
              <a:gd name="connsiteX5" fmla="*/ 0 w 6674062"/>
              <a:gd name="connsiteY5" fmla="*/ 6858000 h 6858000"/>
              <a:gd name="connsiteX6" fmla="*/ 0 w 66740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4062" h="6858000">
                <a:moveTo>
                  <a:pt x="0" y="0"/>
                </a:moveTo>
                <a:lnTo>
                  <a:pt x="3218678" y="0"/>
                </a:lnTo>
                <a:lnTo>
                  <a:pt x="6418675" y="3098373"/>
                </a:lnTo>
                <a:cubicBezTo>
                  <a:pt x="6751569" y="3420695"/>
                  <a:pt x="6760140" y="3951853"/>
                  <a:pt x="6437817" y="4284748"/>
                </a:cubicBezTo>
                <a:lnTo>
                  <a:pt x="394628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C478E156-D3A8-E41B-14DB-F9E05481785B}"/>
              </a:ext>
            </a:extLst>
          </p:cNvPr>
          <p:cNvSpPr/>
          <p:nvPr/>
        </p:nvSpPr>
        <p:spPr>
          <a:xfrm>
            <a:off x="3456847" y="0"/>
            <a:ext cx="4133454" cy="6858000"/>
          </a:xfrm>
          <a:custGeom>
            <a:avLst/>
            <a:gdLst>
              <a:gd name="connsiteX0" fmla="*/ 0 w 4133454"/>
              <a:gd name="connsiteY0" fmla="*/ 0 h 6858000"/>
              <a:gd name="connsiteX1" fmla="*/ 678070 w 4133454"/>
              <a:gd name="connsiteY1" fmla="*/ 0 h 6858000"/>
              <a:gd name="connsiteX2" fmla="*/ 3878067 w 4133454"/>
              <a:gd name="connsiteY2" fmla="*/ 3098373 h 6858000"/>
              <a:gd name="connsiteX3" fmla="*/ 3897209 w 4133454"/>
              <a:gd name="connsiteY3" fmla="*/ 4284748 h 6858000"/>
              <a:gd name="connsiteX4" fmla="*/ 1405677 w 4133454"/>
              <a:gd name="connsiteY4" fmla="*/ 6858000 h 6858000"/>
              <a:gd name="connsiteX5" fmla="*/ 727607 w 4133454"/>
              <a:gd name="connsiteY5" fmla="*/ 6858000 h 6858000"/>
              <a:gd name="connsiteX6" fmla="*/ 3219139 w 4133454"/>
              <a:gd name="connsiteY6" fmla="*/ 4284748 h 6858000"/>
              <a:gd name="connsiteX7" fmla="*/ 3199997 w 4133454"/>
              <a:gd name="connsiteY7" fmla="*/ 30983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33454" h="6858000">
                <a:moveTo>
                  <a:pt x="0" y="0"/>
                </a:moveTo>
                <a:lnTo>
                  <a:pt x="678070" y="0"/>
                </a:lnTo>
                <a:lnTo>
                  <a:pt x="3878067" y="3098373"/>
                </a:lnTo>
                <a:cubicBezTo>
                  <a:pt x="4210961" y="3420695"/>
                  <a:pt x="4219532" y="3951853"/>
                  <a:pt x="3897209" y="4284748"/>
                </a:cubicBezTo>
                <a:lnTo>
                  <a:pt x="1405677" y="6858000"/>
                </a:lnTo>
                <a:lnTo>
                  <a:pt x="727607" y="6858000"/>
                </a:lnTo>
                <a:lnTo>
                  <a:pt x="3219139" y="4284748"/>
                </a:lnTo>
                <a:cubicBezTo>
                  <a:pt x="3541462" y="3951853"/>
                  <a:pt x="3532891" y="3420695"/>
                  <a:pt x="3199997" y="3098373"/>
                </a:cubicBez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9569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  <p:bldP spid="75" grpId="0" uiExpand="1" build="p"/>
      <p:bldP spid="8" grpId="0" animBg="1"/>
      <p:bldP spid="11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Canvas – Spotify for Artists">
            <a:extLst>
              <a:ext uri="{FF2B5EF4-FFF2-40B4-BE49-F238E27FC236}">
                <a16:creationId xmlns:a16="http://schemas.microsoft.com/office/drawing/2014/main" id="{ED13DE06-7ECE-DC4A-A466-C48B0BE39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BD95D8C5-8D12-F0B2-C42F-1D5D13095001}"/>
              </a:ext>
            </a:extLst>
          </p:cNvPr>
          <p:cNvSpPr/>
          <p:nvPr/>
        </p:nvSpPr>
        <p:spPr>
          <a:xfrm>
            <a:off x="-167640" y="-3429000"/>
            <a:ext cx="12496800" cy="7132320"/>
          </a:xfrm>
          <a:prstGeom prst="ellipse">
            <a:avLst/>
          </a:prstGeom>
          <a:solidFill>
            <a:srgbClr val="18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A6D3CF-77C0-E0AB-F97A-73A877D98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349759"/>
            <a:ext cx="2499360" cy="976121"/>
          </a:xfrm>
        </p:spPr>
        <p:txBody>
          <a:bodyPr>
            <a:noAutofit/>
          </a:bodyPr>
          <a:lstStyle/>
          <a:p>
            <a:r>
              <a:rPr lang="pt-BR" sz="4400" dirty="0">
                <a:solidFill>
                  <a:srgbClr val="FEFFFE"/>
                </a:solidFill>
                <a:latin typeface="Bahnschrift SemiBold" panose="020B0502040204020203" pitchFamily="34" charset="0"/>
              </a:rPr>
              <a:t>DATASET</a:t>
            </a:r>
            <a:endParaRPr lang="pt-BR" sz="5400" dirty="0">
              <a:solidFill>
                <a:srgbClr val="FEFFFE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E14ADF-E081-224E-04A2-0FEF28281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6120" y="349759"/>
            <a:ext cx="7315200" cy="2103121"/>
          </a:xfrm>
        </p:spPr>
        <p:txBody>
          <a:bodyPr/>
          <a:lstStyle/>
          <a:p>
            <a:pPr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rgbClr val="FEFFFE"/>
                </a:solidFill>
                <a:latin typeface="Bahnschrift SemiBold" panose="020B0502040204020203" pitchFamily="34" charset="0"/>
              </a:rPr>
              <a:t>Encontrado neste </a:t>
            </a:r>
            <a:r>
              <a:rPr lang="pt-BR" sz="2800" dirty="0">
                <a:solidFill>
                  <a:srgbClr val="1DB855"/>
                </a:solidFill>
                <a:latin typeface="Bahnschrift SemiBol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sz="2800" dirty="0">
              <a:solidFill>
                <a:srgbClr val="1DB855"/>
              </a:solidFill>
              <a:latin typeface="Bahnschrift SemiBold" panose="020B0502040204020203" pitchFamily="34" charset="0"/>
            </a:endParaRPr>
          </a:p>
          <a:p>
            <a:pPr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rgbClr val="FEFFFE"/>
                </a:solidFill>
                <a:latin typeface="Bahnschrift SemiBold" panose="020B0502040204020203" pitchFamily="34" charset="0"/>
              </a:rPr>
              <a:t>Top 200 músicas desde 2016</a:t>
            </a:r>
          </a:p>
          <a:p>
            <a:pPr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rgbClr val="FEFFFE"/>
                </a:solidFill>
                <a:latin typeface="Bahnschrift SemiBold" panose="020B0502040204020203" pitchFamily="34" charset="0"/>
              </a:rPr>
              <a:t>Dados obtidos pela API oficial do Spotify</a:t>
            </a:r>
          </a:p>
          <a:p>
            <a:pPr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rgbClr val="1DB855"/>
                </a:solidFill>
                <a:latin typeface="Bahnschrift SemiBol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Informações da construção</a:t>
            </a:r>
            <a:endParaRPr lang="pt-BR" sz="2800" dirty="0">
              <a:solidFill>
                <a:srgbClr val="1DB855"/>
              </a:solidFill>
              <a:latin typeface="Bahnschrift SemiBold" panose="020B0502040204020203" pitchFamily="34" charset="0"/>
            </a:endParaRPr>
          </a:p>
          <a:p>
            <a:endParaRPr lang="pt-BR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C28A960-2177-F3BE-4BA4-D8E6D4A52B9B}"/>
              </a:ext>
            </a:extLst>
          </p:cNvPr>
          <p:cNvSpPr/>
          <p:nvPr/>
        </p:nvSpPr>
        <p:spPr>
          <a:xfrm>
            <a:off x="-1363980" y="5516880"/>
            <a:ext cx="2727960" cy="2682240"/>
          </a:xfrm>
          <a:prstGeom prst="ellipse">
            <a:avLst/>
          </a:pr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FDDDC22-8727-D632-DCAC-C79E0ADB1182}"/>
              </a:ext>
            </a:extLst>
          </p:cNvPr>
          <p:cNvSpPr/>
          <p:nvPr/>
        </p:nvSpPr>
        <p:spPr>
          <a:xfrm>
            <a:off x="10828020" y="5516880"/>
            <a:ext cx="2727960" cy="2682240"/>
          </a:xfrm>
          <a:prstGeom prst="ellipse">
            <a:avLst/>
          </a:pr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625C4145-C2D0-79AE-C555-3BBE0D1BDEBE}"/>
              </a:ext>
            </a:extLst>
          </p:cNvPr>
          <p:cNvSpPr/>
          <p:nvPr/>
        </p:nvSpPr>
        <p:spPr>
          <a:xfrm>
            <a:off x="-167640" y="806920"/>
            <a:ext cx="12496800" cy="3947960"/>
          </a:xfrm>
          <a:custGeom>
            <a:avLst/>
            <a:gdLst>
              <a:gd name="connsiteX0" fmla="*/ 36085 w 12496800"/>
              <a:gd name="connsiteY0" fmla="*/ 0 h 3947960"/>
              <a:gd name="connsiteX1" fmla="*/ 71996 w 12496800"/>
              <a:gd name="connsiteY1" fmla="*/ 161291 h 3947960"/>
              <a:gd name="connsiteX2" fmla="*/ 6248400 w 12496800"/>
              <a:gd name="connsiteY2" fmla="*/ 3184360 h 3947960"/>
              <a:gd name="connsiteX3" fmla="*/ 12424804 w 12496800"/>
              <a:gd name="connsiteY3" fmla="*/ 161291 h 3947960"/>
              <a:gd name="connsiteX4" fmla="*/ 12460715 w 12496800"/>
              <a:gd name="connsiteY4" fmla="*/ 0 h 3947960"/>
              <a:gd name="connsiteX5" fmla="*/ 12464540 w 12496800"/>
              <a:gd name="connsiteY5" fmla="*/ 17181 h 3947960"/>
              <a:gd name="connsiteX6" fmla="*/ 12496800 w 12496800"/>
              <a:gd name="connsiteY6" fmla="*/ 381800 h 3947960"/>
              <a:gd name="connsiteX7" fmla="*/ 6248400 w 12496800"/>
              <a:gd name="connsiteY7" fmla="*/ 3947960 h 3947960"/>
              <a:gd name="connsiteX8" fmla="*/ 0 w 12496800"/>
              <a:gd name="connsiteY8" fmla="*/ 381800 h 3947960"/>
              <a:gd name="connsiteX9" fmla="*/ 32260 w 12496800"/>
              <a:gd name="connsiteY9" fmla="*/ 17181 h 394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96800" h="3947960">
                <a:moveTo>
                  <a:pt x="36085" y="0"/>
                </a:moveTo>
                <a:lnTo>
                  <a:pt x="71996" y="161291"/>
                </a:lnTo>
                <a:cubicBezTo>
                  <a:pt x="530275" y="1873070"/>
                  <a:pt x="3121026" y="3184360"/>
                  <a:pt x="6248400" y="3184360"/>
                </a:cubicBezTo>
                <a:cubicBezTo>
                  <a:pt x="9375774" y="3184360"/>
                  <a:pt x="11966525" y="1873070"/>
                  <a:pt x="12424804" y="161291"/>
                </a:cubicBezTo>
                <a:lnTo>
                  <a:pt x="12460715" y="0"/>
                </a:lnTo>
                <a:lnTo>
                  <a:pt x="12464540" y="17181"/>
                </a:lnTo>
                <a:cubicBezTo>
                  <a:pt x="12485872" y="137065"/>
                  <a:pt x="12496800" y="258704"/>
                  <a:pt x="12496800" y="381800"/>
                </a:cubicBezTo>
                <a:cubicBezTo>
                  <a:pt x="12496800" y="2351336"/>
                  <a:pt x="9699296" y="3947960"/>
                  <a:pt x="6248400" y="3947960"/>
                </a:cubicBezTo>
                <a:cubicBezTo>
                  <a:pt x="2797504" y="3947960"/>
                  <a:pt x="0" y="2351336"/>
                  <a:pt x="0" y="381800"/>
                </a:cubicBezTo>
                <a:cubicBezTo>
                  <a:pt x="0" y="258704"/>
                  <a:pt x="10928" y="137065"/>
                  <a:pt x="32260" y="17181"/>
                </a:cubicBez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2197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  <p:bldP spid="3" grpId="0" build="p"/>
      <p:bldP spid="16" grpId="0" animBg="1"/>
      <p:bldP spid="17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U lawmakers aim to push Spotify on better pay for music artists – POLITICO">
            <a:extLst>
              <a:ext uri="{FF2B5EF4-FFF2-40B4-BE49-F238E27FC236}">
                <a16:creationId xmlns:a16="http://schemas.microsoft.com/office/drawing/2014/main" id="{2854A729-CC67-9729-2542-B12F9DF4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20604"/>
            <a:ext cx="12192000" cy="887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DFB23D67-3776-6590-158F-F064F3A8AE4B}"/>
              </a:ext>
            </a:extLst>
          </p:cNvPr>
          <p:cNvSpPr/>
          <p:nvPr/>
        </p:nvSpPr>
        <p:spPr>
          <a:xfrm>
            <a:off x="1348597" y="2549600"/>
            <a:ext cx="9542458" cy="4308399"/>
          </a:xfrm>
          <a:custGeom>
            <a:avLst/>
            <a:gdLst>
              <a:gd name="connsiteX0" fmla="*/ 4754318 w 9542458"/>
              <a:gd name="connsiteY0" fmla="*/ 2 h 4308399"/>
              <a:gd name="connsiteX1" fmla="*/ 5544975 w 9542458"/>
              <a:gd name="connsiteY1" fmla="*/ 325779 h 4308399"/>
              <a:gd name="connsiteX2" fmla="*/ 9542458 w 9542458"/>
              <a:gd name="connsiteY2" fmla="*/ 4308399 h 4308399"/>
              <a:gd name="connsiteX3" fmla="*/ 0 w 9542458"/>
              <a:gd name="connsiteY3" fmla="*/ 4308399 h 4308399"/>
              <a:gd name="connsiteX4" fmla="*/ 3964880 w 9542458"/>
              <a:gd name="connsiteY4" fmla="*/ 328722 h 4308399"/>
              <a:gd name="connsiteX5" fmla="*/ 4754318 w 9542458"/>
              <a:gd name="connsiteY5" fmla="*/ 2 h 430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42458" h="4308399">
                <a:moveTo>
                  <a:pt x="4754318" y="2"/>
                </a:moveTo>
                <a:cubicBezTo>
                  <a:pt x="5040259" y="-531"/>
                  <a:pt x="5326403" y="108020"/>
                  <a:pt x="5544975" y="325779"/>
                </a:cubicBezTo>
                <a:lnTo>
                  <a:pt x="9542458" y="4308399"/>
                </a:lnTo>
                <a:lnTo>
                  <a:pt x="0" y="4308399"/>
                </a:lnTo>
                <a:lnTo>
                  <a:pt x="3964880" y="328722"/>
                </a:lnTo>
                <a:cubicBezTo>
                  <a:pt x="4182639" y="110150"/>
                  <a:pt x="4468377" y="534"/>
                  <a:pt x="4754318" y="2"/>
                </a:cubicBezTo>
                <a:close/>
              </a:path>
            </a:pathLst>
          </a:custGeom>
          <a:solidFill>
            <a:srgbClr val="18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62A9A4-6106-BF24-A31F-5D19C5157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846" y="3429000"/>
            <a:ext cx="4251960" cy="1483359"/>
          </a:xfrm>
        </p:spPr>
        <p:txBody>
          <a:bodyPr>
            <a:noAutofit/>
          </a:bodyPr>
          <a:lstStyle/>
          <a:p>
            <a:pPr algn="ctr"/>
            <a:r>
              <a:rPr lang="pt-BR" sz="4400" dirty="0">
                <a:solidFill>
                  <a:srgbClr val="1DB855"/>
                </a:solidFill>
                <a:latin typeface="Bahnschrift SemiBold" panose="020B0502040204020203" pitchFamily="34" charset="0"/>
              </a:rPr>
              <a:t>CONCEITOS MUSICAIS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54043D-09EF-A149-51BB-ABC36BBD3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030" y="4875990"/>
            <a:ext cx="2510443" cy="1892367"/>
          </a:xfrm>
        </p:spPr>
        <p:txBody>
          <a:bodyPr/>
          <a:lstStyle/>
          <a:p>
            <a:pPr algn="ctr">
              <a:buClr>
                <a:srgbClr val="1DB855"/>
              </a:buClr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FEFFFE"/>
                </a:solidFill>
                <a:latin typeface="Bahnschrift SemiBold" panose="020B0502040204020203" pitchFamily="34" charset="0"/>
              </a:rPr>
              <a:t>Tempo (BPM)</a:t>
            </a:r>
          </a:p>
          <a:p>
            <a:pPr algn="ctr">
              <a:buClr>
                <a:srgbClr val="1DB855"/>
              </a:buClr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FEFFFE"/>
                </a:solidFill>
                <a:latin typeface="Bahnschrift SemiBold" panose="020B0502040204020203" pitchFamily="34" charset="0"/>
              </a:rPr>
              <a:t>Compasso</a:t>
            </a:r>
          </a:p>
          <a:p>
            <a:pPr algn="ctr">
              <a:buClr>
                <a:srgbClr val="1DB855"/>
              </a:buClr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FEFFFE"/>
                </a:solidFill>
                <a:latin typeface="Bahnschrift SemiBold" panose="020B0502040204020203" pitchFamily="34" charset="0"/>
              </a:rPr>
              <a:t>Tonalidade</a:t>
            </a:r>
          </a:p>
          <a:p>
            <a:endParaRPr lang="pt-BR" dirty="0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14EDECF9-586C-5234-7C1B-38D9B20B301B}"/>
              </a:ext>
            </a:extLst>
          </p:cNvPr>
          <p:cNvSpPr/>
          <p:nvPr/>
        </p:nvSpPr>
        <p:spPr>
          <a:xfrm>
            <a:off x="349777" y="1676401"/>
            <a:ext cx="11492446" cy="5181600"/>
          </a:xfrm>
          <a:custGeom>
            <a:avLst/>
            <a:gdLst>
              <a:gd name="connsiteX0" fmla="*/ 5459361 w 10957560"/>
              <a:gd name="connsiteY0" fmla="*/ 2 h 4907666"/>
              <a:gd name="connsiteX1" fmla="*/ 6367269 w 10957560"/>
              <a:gd name="connsiteY1" fmla="*/ 371093 h 4907666"/>
              <a:gd name="connsiteX2" fmla="*/ 10957560 w 10957560"/>
              <a:gd name="connsiteY2" fmla="*/ 4907666 h 4907666"/>
              <a:gd name="connsiteX3" fmla="*/ 10273835 w 10957560"/>
              <a:gd name="connsiteY3" fmla="*/ 4907666 h 4907666"/>
              <a:gd name="connsiteX4" fmla="*/ 6276352 w 10957560"/>
              <a:gd name="connsiteY4" fmla="*/ 925046 h 4907666"/>
              <a:gd name="connsiteX5" fmla="*/ 5485695 w 10957560"/>
              <a:gd name="connsiteY5" fmla="*/ 599269 h 4907666"/>
              <a:gd name="connsiteX6" fmla="*/ 4696257 w 10957560"/>
              <a:gd name="connsiteY6" fmla="*/ 927989 h 4907666"/>
              <a:gd name="connsiteX7" fmla="*/ 731377 w 10957560"/>
              <a:gd name="connsiteY7" fmla="*/ 4907666 h 4907666"/>
              <a:gd name="connsiteX8" fmla="*/ 0 w 10957560"/>
              <a:gd name="connsiteY8" fmla="*/ 4907666 h 4907666"/>
              <a:gd name="connsiteX9" fmla="*/ 4552853 w 10957560"/>
              <a:gd name="connsiteY9" fmla="*/ 374445 h 4907666"/>
              <a:gd name="connsiteX10" fmla="*/ 5459361 w 10957560"/>
              <a:gd name="connsiteY10" fmla="*/ 2 h 490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957560" h="4907666">
                <a:moveTo>
                  <a:pt x="5459361" y="2"/>
                </a:moveTo>
                <a:cubicBezTo>
                  <a:pt x="5787706" y="-605"/>
                  <a:pt x="6116284" y="123045"/>
                  <a:pt x="6367269" y="371093"/>
                </a:cubicBezTo>
                <a:lnTo>
                  <a:pt x="10957560" y="4907666"/>
                </a:lnTo>
                <a:lnTo>
                  <a:pt x="10273835" y="4907666"/>
                </a:lnTo>
                <a:lnTo>
                  <a:pt x="6276352" y="925046"/>
                </a:lnTo>
                <a:cubicBezTo>
                  <a:pt x="6057780" y="707287"/>
                  <a:pt x="5771636" y="598736"/>
                  <a:pt x="5485695" y="599269"/>
                </a:cubicBezTo>
                <a:cubicBezTo>
                  <a:pt x="5199754" y="599801"/>
                  <a:pt x="4914016" y="709417"/>
                  <a:pt x="4696257" y="927989"/>
                </a:cubicBezTo>
                <a:lnTo>
                  <a:pt x="731377" y="4907666"/>
                </a:lnTo>
                <a:lnTo>
                  <a:pt x="0" y="4907666"/>
                </a:lnTo>
                <a:lnTo>
                  <a:pt x="4552853" y="374445"/>
                </a:lnTo>
                <a:cubicBezTo>
                  <a:pt x="4802905" y="125471"/>
                  <a:pt x="5131017" y="608"/>
                  <a:pt x="5459361" y="2"/>
                </a:cubicBez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D9804200-B3C7-3578-F3B0-CF9297BE45C1}"/>
              </a:ext>
            </a:extLst>
          </p:cNvPr>
          <p:cNvSpPr/>
          <p:nvPr/>
        </p:nvSpPr>
        <p:spPr>
          <a:xfrm flipV="1">
            <a:off x="533400" y="-488862"/>
            <a:ext cx="4655030" cy="1509942"/>
          </a:xfrm>
          <a:custGeom>
            <a:avLst/>
            <a:gdLst>
              <a:gd name="connsiteX0" fmla="*/ 4754318 w 9542458"/>
              <a:gd name="connsiteY0" fmla="*/ 2 h 4308399"/>
              <a:gd name="connsiteX1" fmla="*/ 5544975 w 9542458"/>
              <a:gd name="connsiteY1" fmla="*/ 325779 h 4308399"/>
              <a:gd name="connsiteX2" fmla="*/ 9542458 w 9542458"/>
              <a:gd name="connsiteY2" fmla="*/ 4308399 h 4308399"/>
              <a:gd name="connsiteX3" fmla="*/ 0 w 9542458"/>
              <a:gd name="connsiteY3" fmla="*/ 4308399 h 4308399"/>
              <a:gd name="connsiteX4" fmla="*/ 3964880 w 9542458"/>
              <a:gd name="connsiteY4" fmla="*/ 328722 h 4308399"/>
              <a:gd name="connsiteX5" fmla="*/ 4754318 w 9542458"/>
              <a:gd name="connsiteY5" fmla="*/ 2 h 430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42458" h="4308399">
                <a:moveTo>
                  <a:pt x="4754318" y="2"/>
                </a:moveTo>
                <a:cubicBezTo>
                  <a:pt x="5040259" y="-531"/>
                  <a:pt x="5326403" y="108020"/>
                  <a:pt x="5544975" y="325779"/>
                </a:cubicBezTo>
                <a:lnTo>
                  <a:pt x="9542458" y="4308399"/>
                </a:lnTo>
                <a:lnTo>
                  <a:pt x="0" y="4308399"/>
                </a:lnTo>
                <a:lnTo>
                  <a:pt x="3964880" y="328722"/>
                </a:lnTo>
                <a:cubicBezTo>
                  <a:pt x="4182639" y="110150"/>
                  <a:pt x="4468377" y="534"/>
                  <a:pt x="4754318" y="2"/>
                </a:cubicBez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F0FCB27D-2231-D0A5-C70E-8CEED6D005AC}"/>
              </a:ext>
            </a:extLst>
          </p:cNvPr>
          <p:cNvSpPr/>
          <p:nvPr/>
        </p:nvSpPr>
        <p:spPr>
          <a:xfrm flipV="1">
            <a:off x="7003572" y="-504102"/>
            <a:ext cx="4655030" cy="1509942"/>
          </a:xfrm>
          <a:custGeom>
            <a:avLst/>
            <a:gdLst>
              <a:gd name="connsiteX0" fmla="*/ 4754318 w 9542458"/>
              <a:gd name="connsiteY0" fmla="*/ 2 h 4308399"/>
              <a:gd name="connsiteX1" fmla="*/ 5544975 w 9542458"/>
              <a:gd name="connsiteY1" fmla="*/ 325779 h 4308399"/>
              <a:gd name="connsiteX2" fmla="*/ 9542458 w 9542458"/>
              <a:gd name="connsiteY2" fmla="*/ 4308399 h 4308399"/>
              <a:gd name="connsiteX3" fmla="*/ 0 w 9542458"/>
              <a:gd name="connsiteY3" fmla="*/ 4308399 h 4308399"/>
              <a:gd name="connsiteX4" fmla="*/ 3964880 w 9542458"/>
              <a:gd name="connsiteY4" fmla="*/ 328722 h 4308399"/>
              <a:gd name="connsiteX5" fmla="*/ 4754318 w 9542458"/>
              <a:gd name="connsiteY5" fmla="*/ 2 h 430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42458" h="4308399">
                <a:moveTo>
                  <a:pt x="4754318" y="2"/>
                </a:moveTo>
                <a:cubicBezTo>
                  <a:pt x="5040259" y="-531"/>
                  <a:pt x="5326403" y="108020"/>
                  <a:pt x="5544975" y="325779"/>
                </a:cubicBezTo>
                <a:lnTo>
                  <a:pt x="9542458" y="4308399"/>
                </a:lnTo>
                <a:lnTo>
                  <a:pt x="0" y="4308399"/>
                </a:lnTo>
                <a:lnTo>
                  <a:pt x="3964880" y="328722"/>
                </a:lnTo>
                <a:cubicBezTo>
                  <a:pt x="4182639" y="110150"/>
                  <a:pt x="4468377" y="534"/>
                  <a:pt x="4754318" y="2"/>
                </a:cubicBez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1812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3" grpId="0" build="p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potify | Figma">
            <a:extLst>
              <a:ext uri="{FF2B5EF4-FFF2-40B4-BE49-F238E27FC236}">
                <a16:creationId xmlns:a16="http://schemas.microsoft.com/office/drawing/2014/main" id="{201AF588-E4B7-595A-37FB-0BA3A114C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potify | Figma">
            <a:extLst>
              <a:ext uri="{FF2B5EF4-FFF2-40B4-BE49-F238E27FC236}">
                <a16:creationId xmlns:a16="http://schemas.microsoft.com/office/drawing/2014/main" id="{5025D385-A0B3-D060-2592-7F34FAC99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21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DA366DC8-8AE5-DE8E-8D64-9CEC25CD15DA}"/>
              </a:ext>
            </a:extLst>
          </p:cNvPr>
          <p:cNvSpPr/>
          <p:nvPr/>
        </p:nvSpPr>
        <p:spPr>
          <a:xfrm>
            <a:off x="0" y="0"/>
            <a:ext cx="6674062" cy="6858000"/>
          </a:xfrm>
          <a:custGeom>
            <a:avLst/>
            <a:gdLst>
              <a:gd name="connsiteX0" fmla="*/ 0 w 6674062"/>
              <a:gd name="connsiteY0" fmla="*/ 0 h 6858000"/>
              <a:gd name="connsiteX1" fmla="*/ 3218678 w 6674062"/>
              <a:gd name="connsiteY1" fmla="*/ 0 h 6858000"/>
              <a:gd name="connsiteX2" fmla="*/ 6418675 w 6674062"/>
              <a:gd name="connsiteY2" fmla="*/ 3098373 h 6858000"/>
              <a:gd name="connsiteX3" fmla="*/ 6437817 w 6674062"/>
              <a:gd name="connsiteY3" fmla="*/ 4284748 h 6858000"/>
              <a:gd name="connsiteX4" fmla="*/ 3946285 w 6674062"/>
              <a:gd name="connsiteY4" fmla="*/ 6858000 h 6858000"/>
              <a:gd name="connsiteX5" fmla="*/ 0 w 6674062"/>
              <a:gd name="connsiteY5" fmla="*/ 6858000 h 6858000"/>
              <a:gd name="connsiteX6" fmla="*/ 0 w 66740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4062" h="6858000">
                <a:moveTo>
                  <a:pt x="0" y="0"/>
                </a:moveTo>
                <a:lnTo>
                  <a:pt x="3218678" y="0"/>
                </a:lnTo>
                <a:lnTo>
                  <a:pt x="6418675" y="3098373"/>
                </a:lnTo>
                <a:cubicBezTo>
                  <a:pt x="6751569" y="3420695"/>
                  <a:pt x="6760140" y="3951853"/>
                  <a:pt x="6437817" y="4284748"/>
                </a:cubicBezTo>
                <a:lnTo>
                  <a:pt x="394628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8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1615E-836F-6431-1EBA-4C6F89054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408" y="1595890"/>
            <a:ext cx="2980297" cy="840945"/>
          </a:xfrm>
        </p:spPr>
        <p:txBody>
          <a:bodyPr>
            <a:noAutofit/>
          </a:bodyPr>
          <a:lstStyle/>
          <a:p>
            <a:pPr algn="r"/>
            <a:r>
              <a:rPr lang="pt-BR" sz="4400" dirty="0">
                <a:solidFill>
                  <a:srgbClr val="1DB855"/>
                </a:solidFill>
                <a:latin typeface="Bahnschrift SemiBold" panose="020B0502040204020203" pitchFamily="34" charset="0"/>
              </a:rPr>
              <a:t>CONTEUDO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849BE6-0F78-F1AB-777B-0F261472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157" y="2436835"/>
            <a:ext cx="3678800" cy="4555200"/>
          </a:xfrm>
        </p:spPr>
        <p:txBody>
          <a:bodyPr>
            <a:normAutofit/>
          </a:bodyPr>
          <a:lstStyle/>
          <a:p>
            <a:pPr>
              <a:buClr>
                <a:srgbClr val="1DB855"/>
              </a:buClr>
            </a:pPr>
            <a:r>
              <a:rPr lang="pt-BR" sz="2400" dirty="0" err="1">
                <a:solidFill>
                  <a:srgbClr val="FEFFFE"/>
                </a:solidFill>
                <a:latin typeface="Bahnschrift SemiBold" panose="020B0502040204020203" pitchFamily="34" charset="0"/>
              </a:rPr>
              <a:t>Instrumentalness</a:t>
            </a:r>
            <a:endParaRPr lang="pt-BR" sz="2400" dirty="0">
              <a:solidFill>
                <a:srgbClr val="FEFFFE"/>
              </a:solidFill>
              <a:latin typeface="Bahnschrift SemiBold" panose="020B0502040204020203" pitchFamily="34" charset="0"/>
            </a:endParaRPr>
          </a:p>
          <a:p>
            <a:pPr>
              <a:buClr>
                <a:srgbClr val="1DB855"/>
              </a:buClr>
            </a:pPr>
            <a:r>
              <a:rPr lang="pt-BR" sz="2400" dirty="0" err="1">
                <a:solidFill>
                  <a:srgbClr val="FEFFFE"/>
                </a:solidFill>
                <a:latin typeface="Bahnschrift SemiBold" panose="020B0502040204020203" pitchFamily="34" charset="0"/>
              </a:rPr>
              <a:t>Acousticness</a:t>
            </a:r>
            <a:endParaRPr lang="pt-BR" sz="2400" dirty="0">
              <a:solidFill>
                <a:srgbClr val="FEFFFE"/>
              </a:solidFill>
              <a:latin typeface="Bahnschrift SemiBold" panose="020B0502040204020203" pitchFamily="34" charset="0"/>
            </a:endParaRPr>
          </a:p>
          <a:p>
            <a:pPr>
              <a:buClr>
                <a:srgbClr val="1DB855"/>
              </a:buClr>
            </a:pPr>
            <a:r>
              <a:rPr lang="pt-BR" sz="2400" dirty="0" err="1">
                <a:solidFill>
                  <a:srgbClr val="FEFFFE"/>
                </a:solidFill>
                <a:latin typeface="Bahnschrift SemiBold" panose="020B0502040204020203" pitchFamily="34" charset="0"/>
              </a:rPr>
              <a:t>Liveness</a:t>
            </a:r>
            <a:endParaRPr lang="pt-BR" sz="2400" dirty="0">
              <a:solidFill>
                <a:srgbClr val="FEFFFE"/>
              </a:solidFill>
              <a:latin typeface="Bahnschrift SemiBold" panose="020B0502040204020203" pitchFamily="34" charset="0"/>
            </a:endParaRPr>
          </a:p>
          <a:p>
            <a:pPr>
              <a:buClr>
                <a:srgbClr val="1DB855"/>
              </a:buClr>
            </a:pPr>
            <a:r>
              <a:rPr lang="pt-BR" sz="2400" dirty="0" err="1">
                <a:solidFill>
                  <a:srgbClr val="FEFFFE"/>
                </a:solidFill>
                <a:latin typeface="Bahnschrift SemiBold" panose="020B0502040204020203" pitchFamily="34" charset="0"/>
              </a:rPr>
              <a:t>Speechiness</a:t>
            </a:r>
            <a:endParaRPr lang="pt-BR" sz="2400" dirty="0">
              <a:solidFill>
                <a:srgbClr val="FEFFFE"/>
              </a:solidFill>
              <a:latin typeface="Bahnschrift SemiBold" panose="020B0502040204020203" pitchFamily="34" charset="0"/>
            </a:endParaRPr>
          </a:p>
          <a:p>
            <a:pPr>
              <a:buClr>
                <a:srgbClr val="1DB855"/>
              </a:buClr>
            </a:pPr>
            <a:r>
              <a:rPr lang="pt-BR" sz="2400" dirty="0">
                <a:solidFill>
                  <a:srgbClr val="FEFFFE"/>
                </a:solidFill>
                <a:latin typeface="Bahnschrift SemiBold" panose="020B0502040204020203" pitchFamily="34" charset="0"/>
              </a:rPr>
              <a:t>Energy</a:t>
            </a:r>
          </a:p>
          <a:p>
            <a:pPr>
              <a:buClr>
                <a:srgbClr val="1DB855"/>
              </a:buClr>
            </a:pPr>
            <a:r>
              <a:rPr lang="pt-BR" sz="2400" dirty="0">
                <a:solidFill>
                  <a:srgbClr val="FEFFFE"/>
                </a:solidFill>
                <a:latin typeface="Bahnschrift SemiBold" panose="020B0502040204020203" pitchFamily="34" charset="0"/>
              </a:rPr>
              <a:t>Valence</a:t>
            </a: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89C70EB0-ABAC-3F95-330A-BF59D4F0DDFD}"/>
              </a:ext>
            </a:extLst>
          </p:cNvPr>
          <p:cNvSpPr>
            <a:spLocks noChangeAspect="1"/>
          </p:cNvSpPr>
          <p:nvPr/>
        </p:nvSpPr>
        <p:spPr>
          <a:xfrm rot="5400000">
            <a:off x="5760595" y="-1464041"/>
            <a:ext cx="2433356" cy="2500420"/>
          </a:xfrm>
          <a:custGeom>
            <a:avLst/>
            <a:gdLst>
              <a:gd name="connsiteX0" fmla="*/ 0 w 6674062"/>
              <a:gd name="connsiteY0" fmla="*/ 0 h 6858000"/>
              <a:gd name="connsiteX1" fmla="*/ 3218678 w 6674062"/>
              <a:gd name="connsiteY1" fmla="*/ 0 h 6858000"/>
              <a:gd name="connsiteX2" fmla="*/ 6418675 w 6674062"/>
              <a:gd name="connsiteY2" fmla="*/ 3098373 h 6858000"/>
              <a:gd name="connsiteX3" fmla="*/ 6437817 w 6674062"/>
              <a:gd name="connsiteY3" fmla="*/ 4284748 h 6858000"/>
              <a:gd name="connsiteX4" fmla="*/ 3946285 w 6674062"/>
              <a:gd name="connsiteY4" fmla="*/ 6858000 h 6858000"/>
              <a:gd name="connsiteX5" fmla="*/ 0 w 6674062"/>
              <a:gd name="connsiteY5" fmla="*/ 6858000 h 6858000"/>
              <a:gd name="connsiteX6" fmla="*/ 0 w 66740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4062" h="6858000">
                <a:moveTo>
                  <a:pt x="0" y="0"/>
                </a:moveTo>
                <a:lnTo>
                  <a:pt x="3218678" y="0"/>
                </a:lnTo>
                <a:lnTo>
                  <a:pt x="6418675" y="3098373"/>
                </a:lnTo>
                <a:cubicBezTo>
                  <a:pt x="6751569" y="3420695"/>
                  <a:pt x="6760140" y="3951853"/>
                  <a:pt x="6437817" y="4284748"/>
                </a:cubicBezTo>
                <a:lnTo>
                  <a:pt x="394628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08ACEFD4-0A66-B12A-5353-63D1DF71FD8C}"/>
              </a:ext>
            </a:extLst>
          </p:cNvPr>
          <p:cNvSpPr>
            <a:spLocks noChangeAspect="1"/>
          </p:cNvSpPr>
          <p:nvPr/>
        </p:nvSpPr>
        <p:spPr>
          <a:xfrm rot="16200000">
            <a:off x="9251613" y="5821621"/>
            <a:ext cx="2433356" cy="2500420"/>
          </a:xfrm>
          <a:custGeom>
            <a:avLst/>
            <a:gdLst>
              <a:gd name="connsiteX0" fmla="*/ 0 w 6674062"/>
              <a:gd name="connsiteY0" fmla="*/ 0 h 6858000"/>
              <a:gd name="connsiteX1" fmla="*/ 3218678 w 6674062"/>
              <a:gd name="connsiteY1" fmla="*/ 0 h 6858000"/>
              <a:gd name="connsiteX2" fmla="*/ 6418675 w 6674062"/>
              <a:gd name="connsiteY2" fmla="*/ 3098373 h 6858000"/>
              <a:gd name="connsiteX3" fmla="*/ 6437817 w 6674062"/>
              <a:gd name="connsiteY3" fmla="*/ 4284748 h 6858000"/>
              <a:gd name="connsiteX4" fmla="*/ 3946285 w 6674062"/>
              <a:gd name="connsiteY4" fmla="*/ 6858000 h 6858000"/>
              <a:gd name="connsiteX5" fmla="*/ 0 w 6674062"/>
              <a:gd name="connsiteY5" fmla="*/ 6858000 h 6858000"/>
              <a:gd name="connsiteX6" fmla="*/ 0 w 66740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4062" h="6858000">
                <a:moveTo>
                  <a:pt x="0" y="0"/>
                </a:moveTo>
                <a:lnTo>
                  <a:pt x="3218678" y="0"/>
                </a:lnTo>
                <a:lnTo>
                  <a:pt x="6418675" y="3098373"/>
                </a:lnTo>
                <a:cubicBezTo>
                  <a:pt x="6751569" y="3420695"/>
                  <a:pt x="6760140" y="3951853"/>
                  <a:pt x="6437817" y="4284748"/>
                </a:cubicBezTo>
                <a:lnTo>
                  <a:pt x="394628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5FEFEF1A-C934-5E67-AEA4-CB0685A0417E}"/>
              </a:ext>
            </a:extLst>
          </p:cNvPr>
          <p:cNvSpPr/>
          <p:nvPr/>
        </p:nvSpPr>
        <p:spPr>
          <a:xfrm>
            <a:off x="3456847" y="0"/>
            <a:ext cx="4133454" cy="6858000"/>
          </a:xfrm>
          <a:custGeom>
            <a:avLst/>
            <a:gdLst>
              <a:gd name="connsiteX0" fmla="*/ 0 w 4133454"/>
              <a:gd name="connsiteY0" fmla="*/ 0 h 6858000"/>
              <a:gd name="connsiteX1" fmla="*/ 678070 w 4133454"/>
              <a:gd name="connsiteY1" fmla="*/ 0 h 6858000"/>
              <a:gd name="connsiteX2" fmla="*/ 3878067 w 4133454"/>
              <a:gd name="connsiteY2" fmla="*/ 3098373 h 6858000"/>
              <a:gd name="connsiteX3" fmla="*/ 3897209 w 4133454"/>
              <a:gd name="connsiteY3" fmla="*/ 4284748 h 6858000"/>
              <a:gd name="connsiteX4" fmla="*/ 1405677 w 4133454"/>
              <a:gd name="connsiteY4" fmla="*/ 6858000 h 6858000"/>
              <a:gd name="connsiteX5" fmla="*/ 727607 w 4133454"/>
              <a:gd name="connsiteY5" fmla="*/ 6858000 h 6858000"/>
              <a:gd name="connsiteX6" fmla="*/ 3219139 w 4133454"/>
              <a:gd name="connsiteY6" fmla="*/ 4284748 h 6858000"/>
              <a:gd name="connsiteX7" fmla="*/ 3199997 w 4133454"/>
              <a:gd name="connsiteY7" fmla="*/ 30983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33454" h="6858000">
                <a:moveTo>
                  <a:pt x="0" y="0"/>
                </a:moveTo>
                <a:lnTo>
                  <a:pt x="678070" y="0"/>
                </a:lnTo>
                <a:lnTo>
                  <a:pt x="3878067" y="3098373"/>
                </a:lnTo>
                <a:cubicBezTo>
                  <a:pt x="4210961" y="3420695"/>
                  <a:pt x="4219532" y="3951853"/>
                  <a:pt x="3897209" y="4284748"/>
                </a:cubicBezTo>
                <a:lnTo>
                  <a:pt x="1405677" y="6858000"/>
                </a:lnTo>
                <a:lnTo>
                  <a:pt x="727607" y="6858000"/>
                </a:lnTo>
                <a:lnTo>
                  <a:pt x="3219139" y="4284748"/>
                </a:lnTo>
                <a:cubicBezTo>
                  <a:pt x="3541462" y="3951853"/>
                  <a:pt x="3532891" y="3420695"/>
                  <a:pt x="3199997" y="3098373"/>
                </a:cubicBez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1283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3" grpId="0" build="p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0" name="Picture 12" descr="Cambios que llegan con el nuevo Spotify para TV">
            <a:extLst>
              <a:ext uri="{FF2B5EF4-FFF2-40B4-BE49-F238E27FC236}">
                <a16:creationId xmlns:a16="http://schemas.microsoft.com/office/drawing/2014/main" id="{3C43454B-ABC5-2E7B-B07D-B78D4A66E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3A34C09-62E1-2A38-9A86-FA477C7E16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88"/>
          <a:stretch/>
        </p:blipFill>
        <p:spPr>
          <a:xfrm>
            <a:off x="1454834" y="982980"/>
            <a:ext cx="9282332" cy="4892040"/>
          </a:xfrm>
          <a:prstGeom prst="rect">
            <a:avLst/>
          </a:prstGeom>
          <a:effectLst>
            <a:outerShdw blurRad="1270000" dist="850900" dir="5400000" algn="t" rotWithShape="0">
              <a:prstClr val="black">
                <a:alpha val="40000"/>
              </a:prstClr>
            </a:outerShdw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043455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potify lança recurso que permite evitar recomendações de músicas  indesejadas - Tudocelular.com">
            <a:extLst>
              <a:ext uri="{FF2B5EF4-FFF2-40B4-BE49-F238E27FC236}">
                <a16:creationId xmlns:a16="http://schemas.microsoft.com/office/drawing/2014/main" id="{A66F9FC8-3E74-A06E-0776-2D5C01932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FD150B87-8AB1-43D5-96B5-C39338D542EC}"/>
              </a:ext>
            </a:extLst>
          </p:cNvPr>
          <p:cNvSpPr/>
          <p:nvPr/>
        </p:nvSpPr>
        <p:spPr>
          <a:xfrm>
            <a:off x="3819000" y="1151400"/>
            <a:ext cx="4554000" cy="4555199"/>
          </a:xfrm>
          <a:prstGeom prst="ellipse">
            <a:avLst/>
          </a:prstGeom>
          <a:solidFill>
            <a:srgbClr val="18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658DD8-5E59-A57D-861B-8A3612DA0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080" y="2226225"/>
            <a:ext cx="2275840" cy="663817"/>
          </a:xfrm>
        </p:spPr>
        <p:txBody>
          <a:bodyPr/>
          <a:lstStyle/>
          <a:p>
            <a:r>
              <a:rPr lang="pt-BR" sz="4400" dirty="0">
                <a:solidFill>
                  <a:srgbClr val="1DB855"/>
                </a:solidFill>
                <a:latin typeface="Bahnschrift SemiBold" panose="020B0502040204020203" pitchFamily="34" charset="0"/>
              </a:rPr>
              <a:t>Medidas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79068B-8975-7C5E-B52E-12168EC8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0" y="3018755"/>
            <a:ext cx="1828800" cy="1369127"/>
          </a:xfrm>
        </p:spPr>
        <p:txBody>
          <a:bodyPr/>
          <a:lstStyle/>
          <a:p>
            <a:pPr algn="ctr">
              <a:buClr>
                <a:srgbClr val="1DB855"/>
              </a:buClr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rgbClr val="FEFFFE"/>
                </a:solidFill>
                <a:latin typeface="Bahnschrift SemiBold" panose="020B0502040204020203" pitchFamily="34" charset="0"/>
              </a:rPr>
              <a:t>Quartil</a:t>
            </a:r>
          </a:p>
          <a:p>
            <a:pPr algn="ctr">
              <a:buClr>
                <a:srgbClr val="1DB855"/>
              </a:buClr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rgbClr val="FEFFFE"/>
                </a:solidFill>
                <a:latin typeface="Bahnschrift SemiBold" panose="020B0502040204020203" pitchFamily="34" charset="0"/>
              </a:rPr>
              <a:t>Assimetria</a:t>
            </a:r>
          </a:p>
          <a:p>
            <a:pPr algn="ctr">
              <a:buClr>
                <a:srgbClr val="1DB855"/>
              </a:buClr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rgbClr val="FEFFFE"/>
                </a:solidFill>
                <a:latin typeface="Bahnschrift SemiBold" panose="020B0502040204020203" pitchFamily="34" charset="0"/>
              </a:rPr>
              <a:t>Curtose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A34E0BBC-D5DA-67D7-93AC-E4327AAB05D7}"/>
              </a:ext>
            </a:extLst>
          </p:cNvPr>
          <p:cNvSpPr/>
          <p:nvPr/>
        </p:nvSpPr>
        <p:spPr>
          <a:xfrm>
            <a:off x="3099000" y="431999"/>
            <a:ext cx="5994000" cy="5994000"/>
          </a:xfrm>
          <a:custGeom>
            <a:avLst/>
            <a:gdLst>
              <a:gd name="connsiteX0" fmla="*/ 2637000 w 5274000"/>
              <a:gd name="connsiteY0" fmla="*/ 359401 h 5274000"/>
              <a:gd name="connsiteX1" fmla="*/ 360000 w 5274000"/>
              <a:gd name="connsiteY1" fmla="*/ 2637001 h 5274000"/>
              <a:gd name="connsiteX2" fmla="*/ 2637000 w 5274000"/>
              <a:gd name="connsiteY2" fmla="*/ 4914601 h 5274000"/>
              <a:gd name="connsiteX3" fmla="*/ 4914000 w 5274000"/>
              <a:gd name="connsiteY3" fmla="*/ 2637001 h 5274000"/>
              <a:gd name="connsiteX4" fmla="*/ 2637000 w 5274000"/>
              <a:gd name="connsiteY4" fmla="*/ 359401 h 5274000"/>
              <a:gd name="connsiteX5" fmla="*/ 2637000 w 5274000"/>
              <a:gd name="connsiteY5" fmla="*/ 0 h 5274000"/>
              <a:gd name="connsiteX6" fmla="*/ 5274000 w 5274000"/>
              <a:gd name="connsiteY6" fmla="*/ 2637000 h 5274000"/>
              <a:gd name="connsiteX7" fmla="*/ 2637000 w 5274000"/>
              <a:gd name="connsiteY7" fmla="*/ 5274000 h 5274000"/>
              <a:gd name="connsiteX8" fmla="*/ 0 w 5274000"/>
              <a:gd name="connsiteY8" fmla="*/ 2637000 h 5274000"/>
              <a:gd name="connsiteX9" fmla="*/ 2637000 w 5274000"/>
              <a:gd name="connsiteY9" fmla="*/ 0 h 527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74000" h="5274000">
                <a:moveTo>
                  <a:pt x="2637000" y="359401"/>
                </a:moveTo>
                <a:cubicBezTo>
                  <a:pt x="1379448" y="359401"/>
                  <a:pt x="360000" y="1379117"/>
                  <a:pt x="360000" y="2637001"/>
                </a:cubicBezTo>
                <a:cubicBezTo>
                  <a:pt x="360000" y="3894885"/>
                  <a:pt x="1379448" y="4914601"/>
                  <a:pt x="2637000" y="4914601"/>
                </a:cubicBezTo>
                <a:cubicBezTo>
                  <a:pt x="3894552" y="4914601"/>
                  <a:pt x="4914000" y="3894885"/>
                  <a:pt x="4914000" y="2637001"/>
                </a:cubicBezTo>
                <a:cubicBezTo>
                  <a:pt x="4914000" y="1379117"/>
                  <a:pt x="3894552" y="359401"/>
                  <a:pt x="2637000" y="359401"/>
                </a:cubicBezTo>
                <a:close/>
                <a:moveTo>
                  <a:pt x="2637000" y="0"/>
                </a:moveTo>
                <a:cubicBezTo>
                  <a:pt x="4093375" y="0"/>
                  <a:pt x="5274000" y="1180625"/>
                  <a:pt x="5274000" y="2637000"/>
                </a:cubicBezTo>
                <a:cubicBezTo>
                  <a:pt x="5274000" y="4093375"/>
                  <a:pt x="4093375" y="5274000"/>
                  <a:pt x="2637000" y="5274000"/>
                </a:cubicBezTo>
                <a:cubicBezTo>
                  <a:pt x="1180625" y="5274000"/>
                  <a:pt x="0" y="4093375"/>
                  <a:pt x="0" y="2637000"/>
                </a:cubicBezTo>
                <a:cubicBezTo>
                  <a:pt x="0" y="1180625"/>
                  <a:pt x="1180625" y="0"/>
                  <a:pt x="2637000" y="0"/>
                </a:cubicBez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rgbClr val="181512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02C4F1A-B060-5BE4-6CE1-AE338A47ECA3}"/>
              </a:ext>
            </a:extLst>
          </p:cNvPr>
          <p:cNvSpPr/>
          <p:nvPr/>
        </p:nvSpPr>
        <p:spPr>
          <a:xfrm>
            <a:off x="-2277000" y="-2277600"/>
            <a:ext cx="4554000" cy="4555199"/>
          </a:xfrm>
          <a:prstGeom prst="ellipse">
            <a:avLst/>
          </a:pr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7B6C26B0-CAC5-DF85-74F2-1B1CC37BF58A}"/>
              </a:ext>
            </a:extLst>
          </p:cNvPr>
          <p:cNvSpPr/>
          <p:nvPr/>
        </p:nvSpPr>
        <p:spPr>
          <a:xfrm>
            <a:off x="9915000" y="-2277600"/>
            <a:ext cx="4554000" cy="4555199"/>
          </a:xfrm>
          <a:prstGeom prst="ellipse">
            <a:avLst/>
          </a:pr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0337D67-BE42-A106-C3A1-4F4C0563F0B1}"/>
              </a:ext>
            </a:extLst>
          </p:cNvPr>
          <p:cNvSpPr/>
          <p:nvPr/>
        </p:nvSpPr>
        <p:spPr>
          <a:xfrm>
            <a:off x="-2277000" y="4580400"/>
            <a:ext cx="4554000" cy="4555199"/>
          </a:xfrm>
          <a:prstGeom prst="ellipse">
            <a:avLst/>
          </a:pr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13D99392-E8AC-B5E8-9E3E-B1BE244D8BF3}"/>
              </a:ext>
            </a:extLst>
          </p:cNvPr>
          <p:cNvSpPr/>
          <p:nvPr/>
        </p:nvSpPr>
        <p:spPr>
          <a:xfrm>
            <a:off x="9915000" y="4580400"/>
            <a:ext cx="4554000" cy="4555199"/>
          </a:xfrm>
          <a:prstGeom prst="ellipse">
            <a:avLst/>
          </a:pr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5212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an Spotify Solve the Art-vs.-Artist Problem? - The Ringer">
            <a:extLst>
              <a:ext uri="{FF2B5EF4-FFF2-40B4-BE49-F238E27FC236}">
                <a16:creationId xmlns:a16="http://schemas.microsoft.com/office/drawing/2014/main" id="{02279494-8473-93A9-A9CB-6494F34DF6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81"/>
          <a:stretch/>
        </p:blipFill>
        <p:spPr bwMode="auto">
          <a:xfrm>
            <a:off x="0" y="-1"/>
            <a:ext cx="1905000" cy="68580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an Spotify Solve the Art-vs.-Artist Problem? - The Ringer">
            <a:extLst>
              <a:ext uri="{FF2B5EF4-FFF2-40B4-BE49-F238E27FC236}">
                <a16:creationId xmlns:a16="http://schemas.microsoft.com/office/drawing/2014/main" id="{0E8DFCF7-0DE2-93DF-B134-B2E551F82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DAA62964-74BE-43A0-FAC4-6ABB3381D577}"/>
              </a:ext>
            </a:extLst>
          </p:cNvPr>
          <p:cNvSpPr/>
          <p:nvPr/>
        </p:nvSpPr>
        <p:spPr>
          <a:xfrm>
            <a:off x="0" y="0"/>
            <a:ext cx="6674062" cy="6858000"/>
          </a:xfrm>
          <a:custGeom>
            <a:avLst/>
            <a:gdLst>
              <a:gd name="connsiteX0" fmla="*/ 0 w 6674062"/>
              <a:gd name="connsiteY0" fmla="*/ 0 h 6858000"/>
              <a:gd name="connsiteX1" fmla="*/ 3218678 w 6674062"/>
              <a:gd name="connsiteY1" fmla="*/ 0 h 6858000"/>
              <a:gd name="connsiteX2" fmla="*/ 6418675 w 6674062"/>
              <a:gd name="connsiteY2" fmla="*/ 3098373 h 6858000"/>
              <a:gd name="connsiteX3" fmla="*/ 6437817 w 6674062"/>
              <a:gd name="connsiteY3" fmla="*/ 4284748 h 6858000"/>
              <a:gd name="connsiteX4" fmla="*/ 3946285 w 6674062"/>
              <a:gd name="connsiteY4" fmla="*/ 6858000 h 6858000"/>
              <a:gd name="connsiteX5" fmla="*/ 0 w 6674062"/>
              <a:gd name="connsiteY5" fmla="*/ 6858000 h 6858000"/>
              <a:gd name="connsiteX6" fmla="*/ 0 w 66740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4062" h="6858000">
                <a:moveTo>
                  <a:pt x="0" y="0"/>
                </a:moveTo>
                <a:lnTo>
                  <a:pt x="3218678" y="0"/>
                </a:lnTo>
                <a:lnTo>
                  <a:pt x="6418675" y="3098373"/>
                </a:lnTo>
                <a:cubicBezTo>
                  <a:pt x="6751569" y="3420695"/>
                  <a:pt x="6760140" y="3951853"/>
                  <a:pt x="6437817" y="4284748"/>
                </a:cubicBezTo>
                <a:lnTo>
                  <a:pt x="394628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8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E17F9C-77B3-0B43-D132-6F6B988F2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11" y="4264000"/>
            <a:ext cx="3171463" cy="718636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4400" spc="750" dirty="0">
                <a:solidFill>
                  <a:srgbClr val="1ED661"/>
                </a:solidFill>
                <a:latin typeface="Bahnschrift SemiBold" panose="020B0502040204020203" pitchFamily="34" charset="0"/>
              </a:rPr>
              <a:t>STREAMS</a:t>
            </a:r>
            <a:endParaRPr lang="en-US" sz="3200" spc="750" dirty="0">
              <a:solidFill>
                <a:srgbClr val="1ED66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D1185B2-663A-0B9C-DBDC-50986A279BA1}"/>
              </a:ext>
            </a:extLst>
          </p:cNvPr>
          <p:cNvSpPr txBox="1"/>
          <p:nvPr/>
        </p:nvSpPr>
        <p:spPr>
          <a:xfrm>
            <a:off x="398437" y="4953619"/>
            <a:ext cx="40505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FEFFFE"/>
                </a:solidFill>
                <a:latin typeface="Bahnschrift SemiBold" panose="020B0502040204020203" pitchFamily="34" charset="0"/>
              </a:rPr>
              <a:t>Quartil 3: </a:t>
            </a:r>
            <a:r>
              <a:rPr lang="pt-BR" sz="2400" b="0" i="0" dirty="0">
                <a:solidFill>
                  <a:srgbClr val="FEFFFE"/>
                </a:solidFill>
                <a:effectLst/>
                <a:latin typeface="Bahnschrift SemiBold" panose="020B0502040204020203" pitchFamily="34" charset="0"/>
              </a:rPr>
              <a:t>99.514.557</a:t>
            </a:r>
            <a:endParaRPr lang="pt-BR" sz="2400" dirty="0">
              <a:solidFill>
                <a:srgbClr val="FEFFFE"/>
              </a:solidFill>
              <a:latin typeface="Bahnschrift SemiBold" panose="020B0502040204020203" pitchFamily="34" charset="0"/>
            </a:endParaRPr>
          </a:p>
          <a:p>
            <a:pPr marL="285750" indent="-285750"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FEFFFE"/>
                </a:solidFill>
                <a:latin typeface="Bahnschrift SemiBold" panose="020B0502040204020203" pitchFamily="34" charset="0"/>
              </a:rPr>
              <a:t>Quartil 1: </a:t>
            </a:r>
            <a:r>
              <a:rPr lang="pt-BR" sz="2400" b="0" i="0" dirty="0">
                <a:solidFill>
                  <a:srgbClr val="FEFFFE"/>
                </a:solidFill>
                <a:effectLst/>
                <a:latin typeface="Bahnschrift SemiBold" panose="020B0502040204020203" pitchFamily="34" charset="0"/>
              </a:rPr>
              <a:t>8.695.060</a:t>
            </a:r>
            <a:endParaRPr lang="pt-BR" sz="2400" dirty="0">
              <a:solidFill>
                <a:srgbClr val="FEFFFE"/>
              </a:solidFill>
              <a:latin typeface="Bahnschrift SemiBold" panose="020B0502040204020203" pitchFamily="34" charset="0"/>
            </a:endParaRPr>
          </a:p>
          <a:p>
            <a:pPr marL="285750" indent="-285750"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FEFFFE"/>
                </a:solidFill>
                <a:latin typeface="Bahnschrift SemiBold" panose="020B0502040204020203" pitchFamily="34" charset="0"/>
              </a:rPr>
              <a:t>Assimetria: </a:t>
            </a:r>
            <a:r>
              <a:rPr lang="pt-BR" sz="2400" b="0" i="0" dirty="0">
                <a:solidFill>
                  <a:srgbClr val="FEFFFE"/>
                </a:solidFill>
                <a:effectLst/>
                <a:latin typeface="Bahnschrift SemiBold" panose="020B0502040204020203" pitchFamily="34" charset="0"/>
              </a:rPr>
              <a:t>5,28</a:t>
            </a:r>
            <a:endParaRPr lang="pt-BR" sz="2400" dirty="0">
              <a:solidFill>
                <a:srgbClr val="FEFFFE"/>
              </a:solidFill>
              <a:latin typeface="Bahnschrift SemiBold" panose="020B0502040204020203" pitchFamily="34" charset="0"/>
            </a:endParaRPr>
          </a:p>
          <a:p>
            <a:pPr marL="285750" indent="-285750"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FEFFFE"/>
                </a:solidFill>
                <a:latin typeface="Bahnschrift SemiBold" panose="020B0502040204020203" pitchFamily="34" charset="0"/>
              </a:rPr>
              <a:t>Curtose: </a:t>
            </a:r>
            <a:r>
              <a:rPr lang="pt-BR" sz="2400" b="0" i="0" dirty="0">
                <a:solidFill>
                  <a:srgbClr val="FEFFFE"/>
                </a:solidFill>
                <a:effectLst/>
                <a:latin typeface="Bahnschrift SemiBold" panose="020B0502040204020203" pitchFamily="34" charset="0"/>
              </a:rPr>
              <a:t>43,45</a:t>
            </a:r>
            <a:endParaRPr lang="pt-BR" sz="2400" dirty="0">
              <a:solidFill>
                <a:srgbClr val="FEFFFE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7C793CE-8084-1319-8961-FD95C2D06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4" y="929657"/>
            <a:ext cx="4133453" cy="32620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D6A84BC1-6BDB-CA44-7F50-6690C70D5BAB}"/>
              </a:ext>
            </a:extLst>
          </p:cNvPr>
          <p:cNvSpPr>
            <a:spLocks noChangeAspect="1"/>
          </p:cNvSpPr>
          <p:nvPr/>
        </p:nvSpPr>
        <p:spPr>
          <a:xfrm rot="5400000">
            <a:off x="5760595" y="-1464041"/>
            <a:ext cx="2433356" cy="2500420"/>
          </a:xfrm>
          <a:custGeom>
            <a:avLst/>
            <a:gdLst>
              <a:gd name="connsiteX0" fmla="*/ 0 w 6674062"/>
              <a:gd name="connsiteY0" fmla="*/ 0 h 6858000"/>
              <a:gd name="connsiteX1" fmla="*/ 3218678 w 6674062"/>
              <a:gd name="connsiteY1" fmla="*/ 0 h 6858000"/>
              <a:gd name="connsiteX2" fmla="*/ 6418675 w 6674062"/>
              <a:gd name="connsiteY2" fmla="*/ 3098373 h 6858000"/>
              <a:gd name="connsiteX3" fmla="*/ 6437817 w 6674062"/>
              <a:gd name="connsiteY3" fmla="*/ 4284748 h 6858000"/>
              <a:gd name="connsiteX4" fmla="*/ 3946285 w 6674062"/>
              <a:gd name="connsiteY4" fmla="*/ 6858000 h 6858000"/>
              <a:gd name="connsiteX5" fmla="*/ 0 w 6674062"/>
              <a:gd name="connsiteY5" fmla="*/ 6858000 h 6858000"/>
              <a:gd name="connsiteX6" fmla="*/ 0 w 66740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4062" h="6858000">
                <a:moveTo>
                  <a:pt x="0" y="0"/>
                </a:moveTo>
                <a:lnTo>
                  <a:pt x="3218678" y="0"/>
                </a:lnTo>
                <a:lnTo>
                  <a:pt x="6418675" y="3098373"/>
                </a:lnTo>
                <a:cubicBezTo>
                  <a:pt x="6751569" y="3420695"/>
                  <a:pt x="6760140" y="3951853"/>
                  <a:pt x="6437817" y="4284748"/>
                </a:cubicBezTo>
                <a:lnTo>
                  <a:pt x="394628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17156BC1-26A4-0B7F-6D91-646FE0C34B79}"/>
              </a:ext>
            </a:extLst>
          </p:cNvPr>
          <p:cNvSpPr>
            <a:spLocks noChangeAspect="1"/>
          </p:cNvSpPr>
          <p:nvPr/>
        </p:nvSpPr>
        <p:spPr>
          <a:xfrm rot="16200000">
            <a:off x="9251613" y="5821621"/>
            <a:ext cx="2433356" cy="2500420"/>
          </a:xfrm>
          <a:custGeom>
            <a:avLst/>
            <a:gdLst>
              <a:gd name="connsiteX0" fmla="*/ 0 w 6674062"/>
              <a:gd name="connsiteY0" fmla="*/ 0 h 6858000"/>
              <a:gd name="connsiteX1" fmla="*/ 3218678 w 6674062"/>
              <a:gd name="connsiteY1" fmla="*/ 0 h 6858000"/>
              <a:gd name="connsiteX2" fmla="*/ 6418675 w 6674062"/>
              <a:gd name="connsiteY2" fmla="*/ 3098373 h 6858000"/>
              <a:gd name="connsiteX3" fmla="*/ 6437817 w 6674062"/>
              <a:gd name="connsiteY3" fmla="*/ 4284748 h 6858000"/>
              <a:gd name="connsiteX4" fmla="*/ 3946285 w 6674062"/>
              <a:gd name="connsiteY4" fmla="*/ 6858000 h 6858000"/>
              <a:gd name="connsiteX5" fmla="*/ 0 w 6674062"/>
              <a:gd name="connsiteY5" fmla="*/ 6858000 h 6858000"/>
              <a:gd name="connsiteX6" fmla="*/ 0 w 66740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4062" h="6858000">
                <a:moveTo>
                  <a:pt x="0" y="0"/>
                </a:moveTo>
                <a:lnTo>
                  <a:pt x="3218678" y="0"/>
                </a:lnTo>
                <a:lnTo>
                  <a:pt x="6418675" y="3098373"/>
                </a:lnTo>
                <a:cubicBezTo>
                  <a:pt x="6751569" y="3420695"/>
                  <a:pt x="6760140" y="3951853"/>
                  <a:pt x="6437817" y="4284748"/>
                </a:cubicBezTo>
                <a:lnTo>
                  <a:pt x="394628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5E6ABD83-B8BB-E648-7DE3-D9B58A68E174}"/>
              </a:ext>
            </a:extLst>
          </p:cNvPr>
          <p:cNvSpPr/>
          <p:nvPr/>
        </p:nvSpPr>
        <p:spPr>
          <a:xfrm>
            <a:off x="3456847" y="0"/>
            <a:ext cx="4133454" cy="6858000"/>
          </a:xfrm>
          <a:custGeom>
            <a:avLst/>
            <a:gdLst>
              <a:gd name="connsiteX0" fmla="*/ 0 w 4133454"/>
              <a:gd name="connsiteY0" fmla="*/ 0 h 6858000"/>
              <a:gd name="connsiteX1" fmla="*/ 678070 w 4133454"/>
              <a:gd name="connsiteY1" fmla="*/ 0 h 6858000"/>
              <a:gd name="connsiteX2" fmla="*/ 3878067 w 4133454"/>
              <a:gd name="connsiteY2" fmla="*/ 3098373 h 6858000"/>
              <a:gd name="connsiteX3" fmla="*/ 3897209 w 4133454"/>
              <a:gd name="connsiteY3" fmla="*/ 4284748 h 6858000"/>
              <a:gd name="connsiteX4" fmla="*/ 1405677 w 4133454"/>
              <a:gd name="connsiteY4" fmla="*/ 6858000 h 6858000"/>
              <a:gd name="connsiteX5" fmla="*/ 727607 w 4133454"/>
              <a:gd name="connsiteY5" fmla="*/ 6858000 h 6858000"/>
              <a:gd name="connsiteX6" fmla="*/ 3219139 w 4133454"/>
              <a:gd name="connsiteY6" fmla="*/ 4284748 h 6858000"/>
              <a:gd name="connsiteX7" fmla="*/ 3199997 w 4133454"/>
              <a:gd name="connsiteY7" fmla="*/ 30983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33454" h="6858000">
                <a:moveTo>
                  <a:pt x="0" y="0"/>
                </a:moveTo>
                <a:lnTo>
                  <a:pt x="678070" y="0"/>
                </a:lnTo>
                <a:lnTo>
                  <a:pt x="3878067" y="3098373"/>
                </a:lnTo>
                <a:cubicBezTo>
                  <a:pt x="4210961" y="3420695"/>
                  <a:pt x="4219532" y="3951853"/>
                  <a:pt x="3897209" y="4284748"/>
                </a:cubicBezTo>
                <a:lnTo>
                  <a:pt x="1405677" y="6858000"/>
                </a:lnTo>
                <a:lnTo>
                  <a:pt x="727607" y="6858000"/>
                </a:lnTo>
                <a:lnTo>
                  <a:pt x="3219139" y="4284748"/>
                </a:lnTo>
                <a:cubicBezTo>
                  <a:pt x="3541462" y="3951853"/>
                  <a:pt x="3532891" y="3420695"/>
                  <a:pt x="3199997" y="3098373"/>
                </a:cubicBez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1817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5" grpId="0"/>
      <p:bldP spid="4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Spotify Playlist | Dance Jams | Ibiza Spotlight">
            <a:extLst>
              <a:ext uri="{FF2B5EF4-FFF2-40B4-BE49-F238E27FC236}">
                <a16:creationId xmlns:a16="http://schemas.microsoft.com/office/drawing/2014/main" id="{2101D02E-843A-E6E1-D0DD-2E6E0C60F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6A4A0CC1-DCC1-6338-67DC-D462F6BD8A21}"/>
              </a:ext>
            </a:extLst>
          </p:cNvPr>
          <p:cNvSpPr/>
          <p:nvPr/>
        </p:nvSpPr>
        <p:spPr>
          <a:xfrm>
            <a:off x="596852" y="1444430"/>
            <a:ext cx="11158071" cy="5413570"/>
          </a:xfrm>
          <a:custGeom>
            <a:avLst/>
            <a:gdLst>
              <a:gd name="connsiteX0" fmla="*/ 4754318 w 9542458"/>
              <a:gd name="connsiteY0" fmla="*/ 2 h 4308399"/>
              <a:gd name="connsiteX1" fmla="*/ 5544975 w 9542458"/>
              <a:gd name="connsiteY1" fmla="*/ 325779 h 4308399"/>
              <a:gd name="connsiteX2" fmla="*/ 9542458 w 9542458"/>
              <a:gd name="connsiteY2" fmla="*/ 4308399 h 4308399"/>
              <a:gd name="connsiteX3" fmla="*/ 0 w 9542458"/>
              <a:gd name="connsiteY3" fmla="*/ 4308399 h 4308399"/>
              <a:gd name="connsiteX4" fmla="*/ 3964880 w 9542458"/>
              <a:gd name="connsiteY4" fmla="*/ 328722 h 4308399"/>
              <a:gd name="connsiteX5" fmla="*/ 4754318 w 9542458"/>
              <a:gd name="connsiteY5" fmla="*/ 2 h 430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42458" h="4308399">
                <a:moveTo>
                  <a:pt x="4754318" y="2"/>
                </a:moveTo>
                <a:cubicBezTo>
                  <a:pt x="5040259" y="-531"/>
                  <a:pt x="5326403" y="108020"/>
                  <a:pt x="5544975" y="325779"/>
                </a:cubicBezTo>
                <a:lnTo>
                  <a:pt x="9542458" y="4308399"/>
                </a:lnTo>
                <a:lnTo>
                  <a:pt x="0" y="4308399"/>
                </a:lnTo>
                <a:lnTo>
                  <a:pt x="3964880" y="328722"/>
                </a:lnTo>
                <a:cubicBezTo>
                  <a:pt x="4182639" y="110150"/>
                  <a:pt x="4468377" y="534"/>
                  <a:pt x="4754318" y="2"/>
                </a:cubicBezTo>
                <a:close/>
              </a:path>
            </a:pathLst>
          </a:custGeom>
          <a:solidFill>
            <a:srgbClr val="18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33B10FD-C17F-14EC-92F9-3DDF9163C1CC}"/>
              </a:ext>
            </a:extLst>
          </p:cNvPr>
          <p:cNvSpPr txBox="1"/>
          <p:nvPr/>
        </p:nvSpPr>
        <p:spPr>
          <a:xfrm>
            <a:off x="5128721" y="2145021"/>
            <a:ext cx="20695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rgbClr val="FEFFFE"/>
                </a:solidFill>
              </a:rPr>
              <a:t>Assimetria: -0.5208 </a:t>
            </a:r>
          </a:p>
          <a:p>
            <a:pPr marL="285750" indent="-285750">
              <a:buClr>
                <a:srgbClr val="1ED661"/>
              </a:buClr>
              <a:buFont typeface="Courier New" panose="02070309020205020404" pitchFamily="49" charset="0"/>
              <a:buChar char="o"/>
            </a:pPr>
            <a:endParaRPr lang="pt-BR" dirty="0">
              <a:solidFill>
                <a:srgbClr val="FEFFFE"/>
              </a:solidFill>
            </a:endParaRPr>
          </a:p>
          <a:p>
            <a:pPr marL="285750" indent="-285750"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rgbClr val="FEFFFE"/>
                </a:solidFill>
              </a:rPr>
              <a:t>Curtose: -0.0436</a:t>
            </a:r>
          </a:p>
          <a:p>
            <a:endParaRPr lang="pt-BR" dirty="0"/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E9F5C6CE-D03D-F85E-B33F-13B30CD5D5AC}"/>
              </a:ext>
            </a:extLst>
          </p:cNvPr>
          <p:cNvSpPr/>
          <p:nvPr/>
        </p:nvSpPr>
        <p:spPr>
          <a:xfrm>
            <a:off x="-555585" y="347241"/>
            <a:ext cx="13438208" cy="6510760"/>
          </a:xfrm>
          <a:custGeom>
            <a:avLst/>
            <a:gdLst>
              <a:gd name="connsiteX0" fmla="*/ 5459361 w 10957560"/>
              <a:gd name="connsiteY0" fmla="*/ 2 h 4907666"/>
              <a:gd name="connsiteX1" fmla="*/ 6367269 w 10957560"/>
              <a:gd name="connsiteY1" fmla="*/ 371093 h 4907666"/>
              <a:gd name="connsiteX2" fmla="*/ 10957560 w 10957560"/>
              <a:gd name="connsiteY2" fmla="*/ 4907666 h 4907666"/>
              <a:gd name="connsiteX3" fmla="*/ 10273835 w 10957560"/>
              <a:gd name="connsiteY3" fmla="*/ 4907666 h 4907666"/>
              <a:gd name="connsiteX4" fmla="*/ 6276352 w 10957560"/>
              <a:gd name="connsiteY4" fmla="*/ 925046 h 4907666"/>
              <a:gd name="connsiteX5" fmla="*/ 5485695 w 10957560"/>
              <a:gd name="connsiteY5" fmla="*/ 599269 h 4907666"/>
              <a:gd name="connsiteX6" fmla="*/ 4696257 w 10957560"/>
              <a:gd name="connsiteY6" fmla="*/ 927989 h 4907666"/>
              <a:gd name="connsiteX7" fmla="*/ 731377 w 10957560"/>
              <a:gd name="connsiteY7" fmla="*/ 4907666 h 4907666"/>
              <a:gd name="connsiteX8" fmla="*/ 0 w 10957560"/>
              <a:gd name="connsiteY8" fmla="*/ 4907666 h 4907666"/>
              <a:gd name="connsiteX9" fmla="*/ 4552853 w 10957560"/>
              <a:gd name="connsiteY9" fmla="*/ 374445 h 4907666"/>
              <a:gd name="connsiteX10" fmla="*/ 5459361 w 10957560"/>
              <a:gd name="connsiteY10" fmla="*/ 2 h 490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957560" h="4907666">
                <a:moveTo>
                  <a:pt x="5459361" y="2"/>
                </a:moveTo>
                <a:cubicBezTo>
                  <a:pt x="5787706" y="-605"/>
                  <a:pt x="6116284" y="123045"/>
                  <a:pt x="6367269" y="371093"/>
                </a:cubicBezTo>
                <a:lnTo>
                  <a:pt x="10957560" y="4907666"/>
                </a:lnTo>
                <a:lnTo>
                  <a:pt x="10273835" y="4907666"/>
                </a:lnTo>
                <a:lnTo>
                  <a:pt x="6276352" y="925046"/>
                </a:lnTo>
                <a:cubicBezTo>
                  <a:pt x="6057780" y="707287"/>
                  <a:pt x="5771636" y="598736"/>
                  <a:pt x="5485695" y="599269"/>
                </a:cubicBezTo>
                <a:cubicBezTo>
                  <a:pt x="5199754" y="599801"/>
                  <a:pt x="4914016" y="709417"/>
                  <a:pt x="4696257" y="927989"/>
                </a:cubicBezTo>
                <a:lnTo>
                  <a:pt x="731377" y="4907666"/>
                </a:lnTo>
                <a:lnTo>
                  <a:pt x="0" y="4907666"/>
                </a:lnTo>
                <a:lnTo>
                  <a:pt x="4552853" y="374445"/>
                </a:lnTo>
                <a:cubicBezTo>
                  <a:pt x="4802905" y="125471"/>
                  <a:pt x="5131017" y="608"/>
                  <a:pt x="5459361" y="2"/>
                </a:cubicBez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73885ADD-FCE9-73CA-9530-86AAB9F95A9C}"/>
              </a:ext>
            </a:extLst>
          </p:cNvPr>
          <p:cNvSpPr/>
          <p:nvPr/>
        </p:nvSpPr>
        <p:spPr>
          <a:xfrm flipV="1">
            <a:off x="533400" y="-488862"/>
            <a:ext cx="4655030" cy="1509942"/>
          </a:xfrm>
          <a:custGeom>
            <a:avLst/>
            <a:gdLst>
              <a:gd name="connsiteX0" fmla="*/ 4754318 w 9542458"/>
              <a:gd name="connsiteY0" fmla="*/ 2 h 4308399"/>
              <a:gd name="connsiteX1" fmla="*/ 5544975 w 9542458"/>
              <a:gd name="connsiteY1" fmla="*/ 325779 h 4308399"/>
              <a:gd name="connsiteX2" fmla="*/ 9542458 w 9542458"/>
              <a:gd name="connsiteY2" fmla="*/ 4308399 h 4308399"/>
              <a:gd name="connsiteX3" fmla="*/ 0 w 9542458"/>
              <a:gd name="connsiteY3" fmla="*/ 4308399 h 4308399"/>
              <a:gd name="connsiteX4" fmla="*/ 3964880 w 9542458"/>
              <a:gd name="connsiteY4" fmla="*/ 328722 h 4308399"/>
              <a:gd name="connsiteX5" fmla="*/ 4754318 w 9542458"/>
              <a:gd name="connsiteY5" fmla="*/ 2 h 430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42458" h="4308399">
                <a:moveTo>
                  <a:pt x="4754318" y="2"/>
                </a:moveTo>
                <a:cubicBezTo>
                  <a:pt x="5040259" y="-531"/>
                  <a:pt x="5326403" y="108020"/>
                  <a:pt x="5544975" y="325779"/>
                </a:cubicBezTo>
                <a:lnTo>
                  <a:pt x="9542458" y="4308399"/>
                </a:lnTo>
                <a:lnTo>
                  <a:pt x="0" y="4308399"/>
                </a:lnTo>
                <a:lnTo>
                  <a:pt x="3964880" y="328722"/>
                </a:lnTo>
                <a:cubicBezTo>
                  <a:pt x="4182639" y="110150"/>
                  <a:pt x="4468377" y="534"/>
                  <a:pt x="4754318" y="2"/>
                </a:cubicBez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4091C9CB-8127-7114-4309-1164D3515FD5}"/>
              </a:ext>
            </a:extLst>
          </p:cNvPr>
          <p:cNvSpPr/>
          <p:nvPr/>
        </p:nvSpPr>
        <p:spPr>
          <a:xfrm flipV="1">
            <a:off x="7003572" y="-504102"/>
            <a:ext cx="4655030" cy="1509942"/>
          </a:xfrm>
          <a:custGeom>
            <a:avLst/>
            <a:gdLst>
              <a:gd name="connsiteX0" fmla="*/ 4754318 w 9542458"/>
              <a:gd name="connsiteY0" fmla="*/ 2 h 4308399"/>
              <a:gd name="connsiteX1" fmla="*/ 5544975 w 9542458"/>
              <a:gd name="connsiteY1" fmla="*/ 325779 h 4308399"/>
              <a:gd name="connsiteX2" fmla="*/ 9542458 w 9542458"/>
              <a:gd name="connsiteY2" fmla="*/ 4308399 h 4308399"/>
              <a:gd name="connsiteX3" fmla="*/ 0 w 9542458"/>
              <a:gd name="connsiteY3" fmla="*/ 4308399 h 4308399"/>
              <a:gd name="connsiteX4" fmla="*/ 3964880 w 9542458"/>
              <a:gd name="connsiteY4" fmla="*/ 328722 h 4308399"/>
              <a:gd name="connsiteX5" fmla="*/ 4754318 w 9542458"/>
              <a:gd name="connsiteY5" fmla="*/ 2 h 430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42458" h="4308399">
                <a:moveTo>
                  <a:pt x="4754318" y="2"/>
                </a:moveTo>
                <a:cubicBezTo>
                  <a:pt x="5040259" y="-531"/>
                  <a:pt x="5326403" y="108020"/>
                  <a:pt x="5544975" y="325779"/>
                </a:cubicBezTo>
                <a:lnTo>
                  <a:pt x="9542458" y="4308399"/>
                </a:lnTo>
                <a:lnTo>
                  <a:pt x="0" y="4308399"/>
                </a:lnTo>
                <a:lnTo>
                  <a:pt x="3964880" y="328722"/>
                </a:lnTo>
                <a:cubicBezTo>
                  <a:pt x="4182639" y="110150"/>
                  <a:pt x="4468377" y="534"/>
                  <a:pt x="4754318" y="2"/>
                </a:cubicBez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3E474F-E6A7-3591-98A5-8B8A42F4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0391" y="6121167"/>
            <a:ext cx="5530989" cy="630310"/>
          </a:xfrm>
        </p:spPr>
        <p:txBody>
          <a:bodyPr vert="horz" lIns="0" tIns="0" rIns="0" bIns="0" rtlCol="0" anchor="b">
            <a:noAutofit/>
          </a:bodyPr>
          <a:lstStyle/>
          <a:p>
            <a:pPr algn="r"/>
            <a:r>
              <a:rPr lang="en-US" sz="4400" spc="750" dirty="0">
                <a:solidFill>
                  <a:srgbClr val="1ED661"/>
                </a:solidFill>
                <a:latin typeface="Bahnschrift SemiBold" panose="020B0502040204020203" pitchFamily="34" charset="0"/>
              </a:rPr>
              <a:t>DANÇABILIDADE</a:t>
            </a:r>
            <a:endParaRPr lang="en-US" sz="2400" spc="750" dirty="0">
              <a:solidFill>
                <a:srgbClr val="1ED66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D9AC4D-B5F5-0383-F105-6BF03C81B4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3698" y="3200007"/>
            <a:ext cx="4024373" cy="26767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568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2" grpId="0"/>
    </p:bldLst>
  </p:timing>
</p:sld>
</file>

<file path=ppt/theme/theme1.xml><?xml version="1.0" encoding="utf-8"?>
<a:theme xmlns:a="http://schemas.openxmlformats.org/drawingml/2006/main" name="Geometric Company Minitheme by Slidesgo">
  <a:themeElements>
    <a:clrScheme name="Simple Light">
      <a:dk1>
        <a:srgbClr val="000000"/>
      </a:dk1>
      <a:lt1>
        <a:srgbClr val="EEEEEE"/>
      </a:lt1>
      <a:dk2>
        <a:srgbClr val="3FCB39"/>
      </a:dk2>
      <a:lt2>
        <a:srgbClr val="33E633"/>
      </a:lt2>
      <a:accent1>
        <a:srgbClr val="35CB35"/>
      </a:accent1>
      <a:accent2>
        <a:srgbClr val="30B230"/>
      </a:accent2>
      <a:accent3>
        <a:srgbClr val="2B9D2B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Geometric Company Minitheme by Slidesgo</Template>
  <TotalTime>665</TotalTime>
  <Words>163</Words>
  <Application>Microsoft Office PowerPoint</Application>
  <PresentationFormat>Widescreen</PresentationFormat>
  <Paragraphs>54</Paragraphs>
  <Slides>15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15</vt:i4>
      </vt:variant>
    </vt:vector>
  </HeadingPairs>
  <TitlesOfParts>
    <vt:vector size="29" baseType="lpstr">
      <vt:lpstr>Aptos</vt:lpstr>
      <vt:lpstr>Arial</vt:lpstr>
      <vt:lpstr>Bahnschrift SemiBold</vt:lpstr>
      <vt:lpstr>Courier New</vt:lpstr>
      <vt:lpstr>Inter</vt:lpstr>
      <vt:lpstr>Inter Medium</vt:lpstr>
      <vt:lpstr>Inter SemiBold</vt:lpstr>
      <vt:lpstr>Proxima Nova</vt:lpstr>
      <vt:lpstr>Proxima Nova Semibold</vt:lpstr>
      <vt:lpstr>Rubik</vt:lpstr>
      <vt:lpstr>Rubik Light</vt:lpstr>
      <vt:lpstr>Rubik Medium</vt:lpstr>
      <vt:lpstr>Geometric Company Minitheme by Slidesgo</vt:lpstr>
      <vt:lpstr>Slidesgo Final Pages</vt:lpstr>
      <vt:lpstr>Analise Estatística De Dados Do Top 200 Spotify</vt:lpstr>
      <vt:lpstr>OBJETIVO DO PROJETO</vt:lpstr>
      <vt:lpstr>DATASET</vt:lpstr>
      <vt:lpstr>CONCEITOS MUSICAIS</vt:lpstr>
      <vt:lpstr>CONTEUDO</vt:lpstr>
      <vt:lpstr>Apresentação do PowerPoint</vt:lpstr>
      <vt:lpstr>Medidas</vt:lpstr>
      <vt:lpstr>STREAMS</vt:lpstr>
      <vt:lpstr>DANÇABILIDADE</vt:lpstr>
      <vt:lpstr>PREVISÃO FUTURA</vt:lpstr>
      <vt:lpstr>REGRESSÃO</vt:lpstr>
      <vt:lpstr>TREINAMENTO DO MODELO</vt:lpstr>
      <vt:lpstr>Apresentação do PowerPoint</vt:lpstr>
      <vt:lpstr>IMPORTANCIA DAS FEATURES</vt:lpstr>
      <vt:lpstr>FONTES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Murilo Sanches</dc:creator>
  <cp:lastModifiedBy>Marcelo Pereira</cp:lastModifiedBy>
  <cp:revision>5</cp:revision>
  <dcterms:created xsi:type="dcterms:W3CDTF">2024-05-29T00:21:46Z</dcterms:created>
  <dcterms:modified xsi:type="dcterms:W3CDTF">2024-06-02T19:27:10Z</dcterms:modified>
</cp:coreProperties>
</file>